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6" r:id="rId1"/>
    <p:sldMasterId id="2147483818" r:id="rId2"/>
  </p:sldMasterIdLst>
  <p:notesMasterIdLst>
    <p:notesMasterId r:id="rId39"/>
  </p:notesMasterIdLst>
  <p:sldIdLst>
    <p:sldId id="256" r:id="rId3"/>
    <p:sldId id="261" r:id="rId4"/>
    <p:sldId id="318" r:id="rId5"/>
    <p:sldId id="262" r:id="rId6"/>
    <p:sldId id="319" r:id="rId7"/>
    <p:sldId id="356" r:id="rId8"/>
    <p:sldId id="311" r:id="rId9"/>
    <p:sldId id="303" r:id="rId10"/>
    <p:sldId id="296" r:id="rId11"/>
    <p:sldId id="338" r:id="rId12"/>
    <p:sldId id="298" r:id="rId13"/>
    <p:sldId id="335" r:id="rId14"/>
    <p:sldId id="313" r:id="rId15"/>
    <p:sldId id="316" r:id="rId16"/>
    <p:sldId id="357" r:id="rId17"/>
    <p:sldId id="326" r:id="rId18"/>
    <p:sldId id="325" r:id="rId19"/>
    <p:sldId id="324" r:id="rId20"/>
    <p:sldId id="329" r:id="rId21"/>
    <p:sldId id="331" r:id="rId22"/>
    <p:sldId id="330" r:id="rId23"/>
    <p:sldId id="295" r:id="rId24"/>
    <p:sldId id="334" r:id="rId25"/>
    <p:sldId id="323" r:id="rId26"/>
    <p:sldId id="333" r:id="rId27"/>
    <p:sldId id="359" r:id="rId28"/>
    <p:sldId id="360" r:id="rId29"/>
    <p:sldId id="361" r:id="rId30"/>
    <p:sldId id="353" r:id="rId31"/>
    <p:sldId id="362" r:id="rId32"/>
    <p:sldId id="363" r:id="rId33"/>
    <p:sldId id="358" r:id="rId34"/>
    <p:sldId id="364" r:id="rId35"/>
    <p:sldId id="309" r:id="rId36"/>
    <p:sldId id="268" r:id="rId37"/>
    <p:sldId id="31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E45FED-2A6B-52AA-9A22-AF3CB9D99BC8}" name="Jelena JT. Todic" initials="JJT" userId="S-1-5-21-3468391650-3599918298-52641188-12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40" autoAdjust="0"/>
    <p:restoredTop sz="94660"/>
  </p:normalViewPr>
  <p:slideViewPr>
    <p:cSldViewPr snapToGrid="0">
      <p:cViewPr varScale="1">
        <p:scale>
          <a:sx n="86" d="100"/>
          <a:sy n="86" d="100"/>
        </p:scale>
        <p:origin x="4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6E589A-11A6-483D-8D17-A0937A0F080F}" type="datetimeFigureOut">
              <a:rPr lang="en-US" smtClean="0"/>
              <a:t>25-Nov-22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232BDE-DE6C-4097-BD81-B12564186357}" type="slidenum">
              <a:rPr lang="en-US" smtClean="0"/>
              <a:t>‹#›</a:t>
            </a:fld>
            <a:endParaRPr lang="en-US"/>
          </a:p>
        </p:txBody>
      </p:sp>
    </p:spTree>
    <p:extLst>
      <p:ext uri="{BB962C8B-B14F-4D97-AF65-F5344CB8AC3E}">
        <p14:creationId xmlns:p14="http://schemas.microsoft.com/office/powerpoint/2010/main" val="1624699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Portal eID is the central place for e- identification and authentication of </a:t>
            </a:r>
            <a:r>
              <a:rPr lang="en-US" dirty="0" err="1"/>
              <a:t>eGovernment</a:t>
            </a:r>
            <a:r>
              <a:rPr lang="en-US" dirty="0"/>
              <a:t> users. </a:t>
            </a:r>
          </a:p>
          <a:p>
            <a:pPr marL="171450" indent="-171450">
              <a:buFont typeface="Arial" panose="020B0604020202020204" pitchFamily="34" charset="0"/>
              <a:buChar char="•"/>
            </a:pPr>
            <a:r>
              <a:rPr lang="en-US" dirty="0"/>
              <a:t>It was introduced</a:t>
            </a:r>
            <a:r>
              <a:rPr lang="en-US" baseline="0" dirty="0"/>
              <a:t> in February 2020 as to enable access to all public administration services using a single set of credentials, so that users do not have to remember numerous passwords and PINs, and to enable for a smooth navigation across different portals and websites. </a:t>
            </a:r>
          </a:p>
          <a:p>
            <a:pPr marL="171450" indent="-171450">
              <a:buFont typeface="Arial" panose="020B0604020202020204" pitchFamily="34" charset="0"/>
              <a:buChar char="•"/>
            </a:pPr>
            <a:r>
              <a:rPr lang="en-US" baseline="0" dirty="0"/>
              <a:t>Via Single Sign-On feature, eID portal currently enables access to (1) </a:t>
            </a:r>
            <a:r>
              <a:rPr lang="en-US" baseline="0" dirty="0" err="1"/>
              <a:t>eGovernment</a:t>
            </a:r>
            <a:r>
              <a:rPr lang="en-US" baseline="0" dirty="0"/>
              <a:t> Portal, (2) eHealth portal, (3) Local Tax Administrations Portal, (4) </a:t>
            </a:r>
            <a:r>
              <a:rPr lang="en-US" baseline="0" dirty="0" err="1"/>
              <a:t>eGradebook</a:t>
            </a:r>
            <a:r>
              <a:rPr lang="en-US" baseline="0" dirty="0"/>
              <a:t>, (5) My First Salary Portal, (6) </a:t>
            </a:r>
            <a:r>
              <a:rPr lang="en-US" baseline="0" dirty="0" err="1"/>
              <a:t>eInvoices</a:t>
            </a:r>
            <a:r>
              <a:rPr lang="en-US" baseline="0" dirty="0"/>
              <a:t> Portal, yet the process of integration of remaining portals, such as the Central Registry of Compulsory Social Insurance and Tax Administration, is ongoing at the moment.  </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Aside</a:t>
            </a:r>
            <a:r>
              <a:rPr lang="en-US" baseline="0" dirty="0"/>
              <a:t> from registering accounts, users can authenticate using different eID means, and obtain and manage their eID means and cloud certificates online.  </a:t>
            </a:r>
          </a:p>
          <a:p>
            <a:pPr marL="171450" indent="-171450">
              <a:buFont typeface="Arial" panose="020B0604020202020204" pitchFamily="34" charset="0"/>
              <a:buChar char="•"/>
            </a:pPr>
            <a:r>
              <a:rPr lang="en-US" baseline="0" dirty="0"/>
              <a:t>Authentication is currently possible using usernames and passwords and mobile IDs issued by the Office for IT and eGovernment, or qualified certificates for electronic signature issued by qualified trust service providers registered in Serbia. </a:t>
            </a:r>
            <a:endParaRPr lang="sr-Cyrl-RS" baseline="0"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Registration and eID service are provided free of charge, to all citizens of Serbia 16 years of age and older, as well as to </a:t>
            </a:r>
            <a:r>
              <a:rPr lang="en-US" sz="1200" kern="1200">
                <a:solidFill>
                  <a:schemeClr val="tx1"/>
                </a:solidFill>
                <a:effectLst/>
                <a:latin typeface="+mn-lt"/>
                <a:ea typeface="+mn-ea"/>
                <a:cs typeface="+mn-cs"/>
              </a:rPr>
              <a:t>foreign nationals having </a:t>
            </a:r>
            <a:r>
              <a:rPr lang="en-US" sz="1200" kern="1200" dirty="0">
                <a:solidFill>
                  <a:schemeClr val="tx1"/>
                </a:solidFill>
                <a:effectLst/>
                <a:latin typeface="+mn-lt"/>
                <a:ea typeface="+mn-ea"/>
                <a:cs typeface="+mn-cs"/>
              </a:rPr>
              <a:t>registered temporary stay or permanent residence in Serbia. </a:t>
            </a: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(More details about registration procedure and eID means that are available in Serbia is provided within the next slide)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5F15075-AE81-48F3-8AE4-69C31E2E278F}" type="slidenum">
              <a:rPr lang="en-US" smtClean="0"/>
              <a:t>8</a:t>
            </a:fld>
            <a:endParaRPr lang="en-US"/>
          </a:p>
        </p:txBody>
      </p:sp>
    </p:spTree>
    <p:extLst>
      <p:ext uri="{BB962C8B-B14F-4D97-AF65-F5344CB8AC3E}">
        <p14:creationId xmlns:p14="http://schemas.microsoft.com/office/powerpoint/2010/main" val="521708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Portal eID is the central place for e- identification and authentication of </a:t>
            </a:r>
            <a:r>
              <a:rPr lang="en-US" dirty="0" err="1"/>
              <a:t>eGovernment</a:t>
            </a:r>
            <a:r>
              <a:rPr lang="en-US" dirty="0"/>
              <a:t> users. </a:t>
            </a:r>
          </a:p>
          <a:p>
            <a:pPr marL="171450" indent="-171450">
              <a:buFont typeface="Arial" panose="020B0604020202020204" pitchFamily="34" charset="0"/>
              <a:buChar char="•"/>
            </a:pPr>
            <a:r>
              <a:rPr lang="en-US" dirty="0"/>
              <a:t>It was introduced</a:t>
            </a:r>
            <a:r>
              <a:rPr lang="en-US" baseline="0" dirty="0"/>
              <a:t> in February 2020 as to enable access to all public administration services using a single set of credentials, so that users do not have to remember numerous passwords and PINs, and to enable for a smooth navigation across different portals and websites. </a:t>
            </a:r>
          </a:p>
          <a:p>
            <a:pPr marL="171450" indent="-171450">
              <a:buFont typeface="Arial" panose="020B0604020202020204" pitchFamily="34" charset="0"/>
              <a:buChar char="•"/>
            </a:pPr>
            <a:r>
              <a:rPr lang="en-US" baseline="0" dirty="0"/>
              <a:t>Via Single Sign-On feature, eID portal currently enables access to (1) </a:t>
            </a:r>
            <a:r>
              <a:rPr lang="en-US" baseline="0" dirty="0" err="1"/>
              <a:t>eGovernment</a:t>
            </a:r>
            <a:r>
              <a:rPr lang="en-US" baseline="0" dirty="0"/>
              <a:t> Portal, (2) eHealth portal, (3) Local Tax Administrations Portal, (4) </a:t>
            </a:r>
            <a:r>
              <a:rPr lang="en-US" baseline="0" dirty="0" err="1"/>
              <a:t>eGradebook</a:t>
            </a:r>
            <a:r>
              <a:rPr lang="en-US" baseline="0" dirty="0"/>
              <a:t>, (5) My First Salary Portal, (6) </a:t>
            </a:r>
            <a:r>
              <a:rPr lang="en-US" baseline="0" dirty="0" err="1"/>
              <a:t>eInvoices</a:t>
            </a:r>
            <a:r>
              <a:rPr lang="en-US" baseline="0" dirty="0"/>
              <a:t> Portal, yet the process of integration of remaining portals, such as the Central Registry of Compulsory Social Insurance and Tax Administration, is ongoing at the moment.  </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Aside</a:t>
            </a:r>
            <a:r>
              <a:rPr lang="en-US" baseline="0" dirty="0"/>
              <a:t> from registering accounts, users can authenticate using different eID means, and obtain and manage their eID means and cloud certificates online.  </a:t>
            </a:r>
          </a:p>
          <a:p>
            <a:pPr marL="171450" indent="-171450">
              <a:buFont typeface="Arial" panose="020B0604020202020204" pitchFamily="34" charset="0"/>
              <a:buChar char="•"/>
            </a:pPr>
            <a:r>
              <a:rPr lang="en-US" baseline="0" dirty="0"/>
              <a:t>Authentication is currently possible using usernames and passwords and mobile IDs issued by the Office for IT and eGovernment, or qualified certificates for electronic signature issued by qualified trust service providers registered in Serbia. </a:t>
            </a:r>
            <a:endParaRPr lang="sr-Cyrl-RS" baseline="0"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Registration and eID service are provided free of charge, to all citizens of Serbia 16 years of age and older, as well as to </a:t>
            </a:r>
            <a:r>
              <a:rPr lang="en-US" sz="1200" kern="1200">
                <a:solidFill>
                  <a:schemeClr val="tx1"/>
                </a:solidFill>
                <a:effectLst/>
                <a:latin typeface="+mn-lt"/>
                <a:ea typeface="+mn-ea"/>
                <a:cs typeface="+mn-cs"/>
              </a:rPr>
              <a:t>foreign nationals having </a:t>
            </a:r>
            <a:r>
              <a:rPr lang="en-US" sz="1200" kern="1200" dirty="0">
                <a:solidFill>
                  <a:schemeClr val="tx1"/>
                </a:solidFill>
                <a:effectLst/>
                <a:latin typeface="+mn-lt"/>
                <a:ea typeface="+mn-ea"/>
                <a:cs typeface="+mn-cs"/>
              </a:rPr>
              <a:t>registered temporary stay or permanent residence in Serbia. </a:t>
            </a: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(More details about registration procedure and eID means that are available in Serbia is provided within the next slide)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5F15075-AE81-48F3-8AE4-69C31E2E278F}" type="slidenum">
              <a:rPr lang="en-US" smtClean="0"/>
              <a:t>10</a:t>
            </a:fld>
            <a:endParaRPr lang="en-US"/>
          </a:p>
        </p:txBody>
      </p:sp>
    </p:spTree>
    <p:extLst>
      <p:ext uri="{BB962C8B-B14F-4D97-AF65-F5344CB8AC3E}">
        <p14:creationId xmlns:p14="http://schemas.microsoft.com/office/powerpoint/2010/main" val="4250216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519573-CA92-4304-ACE3-FDB021DEBEAB}" type="datetime1">
              <a:rPr lang="en-US" smtClean="0"/>
              <a:t>25-Nov-22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582DE-2E78-43A0-A32B-7F8B424C53B6}" type="slidenum">
              <a:rPr lang="en-US" smtClean="0"/>
              <a:t>‹#›</a:t>
            </a:fld>
            <a:endParaRPr lang="en-US"/>
          </a:p>
        </p:txBody>
      </p:sp>
    </p:spTree>
    <p:extLst>
      <p:ext uri="{BB962C8B-B14F-4D97-AF65-F5344CB8AC3E}">
        <p14:creationId xmlns:p14="http://schemas.microsoft.com/office/powerpoint/2010/main" val="225933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0BF62-7531-40E5-9046-623A28B0676C}" type="datetime1">
              <a:rPr lang="en-US" smtClean="0"/>
              <a:t>25-Nov-22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582DE-2E78-43A0-A32B-7F8B424C53B6}" type="slidenum">
              <a:rPr lang="en-US" smtClean="0"/>
              <a:t>‹#›</a:t>
            </a:fld>
            <a:endParaRPr lang="en-US"/>
          </a:p>
        </p:txBody>
      </p:sp>
    </p:spTree>
    <p:extLst>
      <p:ext uri="{BB962C8B-B14F-4D97-AF65-F5344CB8AC3E}">
        <p14:creationId xmlns:p14="http://schemas.microsoft.com/office/powerpoint/2010/main" val="1422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3A305C-AA6B-4F63-A5B8-A6E465BFE641}" type="datetime1">
              <a:rPr lang="en-US" smtClean="0"/>
              <a:t>25-Nov-22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582DE-2E78-43A0-A32B-7F8B424C53B6}" type="slidenum">
              <a:rPr lang="en-US" smtClean="0"/>
              <a:t>‹#›</a:t>
            </a:fld>
            <a:endParaRPr lang="en-US"/>
          </a:p>
        </p:txBody>
      </p:sp>
    </p:spTree>
    <p:extLst>
      <p:ext uri="{BB962C8B-B14F-4D97-AF65-F5344CB8AC3E}">
        <p14:creationId xmlns:p14="http://schemas.microsoft.com/office/powerpoint/2010/main" val="1933728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B57D8A-EB3D-4BF5-9391-45E24CD7F1DE}" type="datetime1">
              <a:rPr lang="en-US" smtClean="0"/>
              <a:t>25-Nov-22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757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7A9CA-D40C-4392-952C-A12A7790DFD9}" type="datetime1">
              <a:rPr lang="en-US" smtClean="0"/>
              <a:t>25-Nov-22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8388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EBBD33-E0E2-440A-853F-555CC409DB29}" type="datetime1">
              <a:rPr lang="en-US" smtClean="0"/>
              <a:t>25-Nov-22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6225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732742-FF62-4C94-B665-52FEAC9F0F67}" type="datetime1">
              <a:rPr lang="en-US" smtClean="0"/>
              <a:t>25-Nov-22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5281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36D685-7385-4FBD-86E3-28993BB0EA74}" type="datetime1">
              <a:rPr lang="en-US" smtClean="0"/>
              <a:t>25-Nov-22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3495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81BC68-C953-45C4-A820-0C2D4996A5C0}" type="datetime1">
              <a:rPr lang="en-US" smtClean="0"/>
              <a:t>25-Nov-22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4300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E3F23E-E21F-40D6-A959-0B94E2C1C00C}" type="datetime1">
              <a:rPr lang="en-US" smtClean="0"/>
              <a:t>25-Nov-22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9337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C6600C41-8254-4EFF-ADE9-5286A3E11D30}" type="datetime1">
              <a:rPr lang="en-US" smtClean="0"/>
              <a:t>25-Nov-22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987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2D1160-EE04-4C76-ADDA-7412337DEEBE}" type="datetime1">
              <a:rPr lang="en-US" smtClean="0"/>
              <a:t>25-Nov-22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582DE-2E78-43A0-A32B-7F8B424C53B6}" type="slidenum">
              <a:rPr lang="en-US" smtClean="0"/>
              <a:t>‹#›</a:t>
            </a:fld>
            <a:endParaRPr lang="en-US"/>
          </a:p>
        </p:txBody>
      </p:sp>
    </p:spTree>
    <p:extLst>
      <p:ext uri="{BB962C8B-B14F-4D97-AF65-F5344CB8AC3E}">
        <p14:creationId xmlns:p14="http://schemas.microsoft.com/office/powerpoint/2010/main" val="3533843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C354331A-32EB-47F3-B5C3-F42AF465480A}" type="datetime1">
              <a:rPr lang="en-US" smtClean="0"/>
              <a:t>25-Nov-22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924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65F00C-9E94-4A37-B8B3-E21B5DACEEF8}" type="datetime1">
              <a:rPr lang="en-US" smtClean="0"/>
              <a:t>25-Nov-22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981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9A469-B9BE-4836-93DB-86A94900DF75}" type="datetime1">
              <a:rPr lang="en-US" smtClean="0"/>
              <a:t>25-Nov-22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938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B0953-E763-4020-B200-606B0412E4E7}" type="datetime1">
              <a:rPr lang="en-US" smtClean="0"/>
              <a:t>25-Nov-22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582DE-2E78-43A0-A32B-7F8B424C53B6}" type="slidenum">
              <a:rPr lang="en-US" smtClean="0"/>
              <a:t>‹#›</a:t>
            </a:fld>
            <a:endParaRPr lang="en-US"/>
          </a:p>
        </p:txBody>
      </p:sp>
    </p:spTree>
    <p:extLst>
      <p:ext uri="{BB962C8B-B14F-4D97-AF65-F5344CB8AC3E}">
        <p14:creationId xmlns:p14="http://schemas.microsoft.com/office/powerpoint/2010/main" val="2341291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CA8D61-F1F6-4902-9D9B-4B23ACFBC872}" type="datetime1">
              <a:rPr lang="en-US" smtClean="0"/>
              <a:t>25-Nov-22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582DE-2E78-43A0-A32B-7F8B424C53B6}" type="slidenum">
              <a:rPr lang="en-US" smtClean="0"/>
              <a:t>‹#›</a:t>
            </a:fld>
            <a:endParaRPr lang="en-US"/>
          </a:p>
        </p:txBody>
      </p:sp>
    </p:spTree>
    <p:extLst>
      <p:ext uri="{BB962C8B-B14F-4D97-AF65-F5344CB8AC3E}">
        <p14:creationId xmlns:p14="http://schemas.microsoft.com/office/powerpoint/2010/main" val="2505027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4C39DA-F08B-4A37-BE3B-ACC31DB1ABF5}" type="datetime1">
              <a:rPr lang="en-US" smtClean="0"/>
              <a:t>25-Nov-22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6582DE-2E78-43A0-A32B-7F8B424C53B6}" type="slidenum">
              <a:rPr lang="en-US" smtClean="0"/>
              <a:t>‹#›</a:t>
            </a:fld>
            <a:endParaRPr lang="en-US"/>
          </a:p>
        </p:txBody>
      </p:sp>
    </p:spTree>
    <p:extLst>
      <p:ext uri="{BB962C8B-B14F-4D97-AF65-F5344CB8AC3E}">
        <p14:creationId xmlns:p14="http://schemas.microsoft.com/office/powerpoint/2010/main" val="2116308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4AE50C-D51C-4B1D-9ECF-70BDF45FA729}" type="datetime1">
              <a:rPr lang="en-US" smtClean="0"/>
              <a:t>25-Nov-22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6582DE-2E78-43A0-A32B-7F8B424C53B6}" type="slidenum">
              <a:rPr lang="en-US" smtClean="0"/>
              <a:t>‹#›</a:t>
            </a:fld>
            <a:endParaRPr lang="en-US"/>
          </a:p>
        </p:txBody>
      </p:sp>
    </p:spTree>
    <p:extLst>
      <p:ext uri="{BB962C8B-B14F-4D97-AF65-F5344CB8AC3E}">
        <p14:creationId xmlns:p14="http://schemas.microsoft.com/office/powerpoint/2010/main" val="2096479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FDAFA5-DD2E-4CEF-92C3-09E1C1F9E834}" type="datetime1">
              <a:rPr lang="en-US" smtClean="0"/>
              <a:t>25-Nov-22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6582DE-2E78-43A0-A32B-7F8B424C53B6}" type="slidenum">
              <a:rPr lang="en-US" smtClean="0"/>
              <a:t>‹#›</a:t>
            </a:fld>
            <a:endParaRPr lang="en-US"/>
          </a:p>
        </p:txBody>
      </p:sp>
    </p:spTree>
    <p:extLst>
      <p:ext uri="{BB962C8B-B14F-4D97-AF65-F5344CB8AC3E}">
        <p14:creationId xmlns:p14="http://schemas.microsoft.com/office/powerpoint/2010/main" val="801568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860B6B-F16A-472F-B168-60777F3BBA97}" type="datetime1">
              <a:rPr lang="en-US" smtClean="0"/>
              <a:t>25-Nov-22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582DE-2E78-43A0-A32B-7F8B424C53B6}" type="slidenum">
              <a:rPr lang="en-US" smtClean="0"/>
              <a:t>‹#›</a:t>
            </a:fld>
            <a:endParaRPr lang="en-US"/>
          </a:p>
        </p:txBody>
      </p:sp>
    </p:spTree>
    <p:extLst>
      <p:ext uri="{BB962C8B-B14F-4D97-AF65-F5344CB8AC3E}">
        <p14:creationId xmlns:p14="http://schemas.microsoft.com/office/powerpoint/2010/main" val="356948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DFB85-E73E-49C0-8799-918B6CF737CB}" type="datetime1">
              <a:rPr lang="en-US" smtClean="0"/>
              <a:t>25-Nov-22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6582DE-2E78-43A0-A32B-7F8B424C53B6}" type="slidenum">
              <a:rPr lang="en-US" smtClean="0"/>
              <a:t>‹#›</a:t>
            </a:fld>
            <a:endParaRPr lang="en-US"/>
          </a:p>
        </p:txBody>
      </p:sp>
    </p:spTree>
    <p:extLst>
      <p:ext uri="{BB962C8B-B14F-4D97-AF65-F5344CB8AC3E}">
        <p14:creationId xmlns:p14="http://schemas.microsoft.com/office/powerpoint/2010/main" val="3704451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D145A-C56F-4BA5-AE86-E429C6033B70}" type="datetime1">
              <a:rPr lang="en-US" smtClean="0"/>
              <a:t>25-Nov-22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6582DE-2E78-43A0-A32B-7F8B424C53B6}" type="slidenum">
              <a:rPr lang="en-US" smtClean="0"/>
              <a:t>‹#›</a:t>
            </a:fld>
            <a:endParaRPr lang="en-US"/>
          </a:p>
        </p:txBody>
      </p:sp>
    </p:spTree>
    <p:extLst>
      <p:ext uri="{BB962C8B-B14F-4D97-AF65-F5344CB8AC3E}">
        <p14:creationId xmlns:p14="http://schemas.microsoft.com/office/powerpoint/2010/main" val="195608098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BCE1490F-35D8-410B-9D48-D9ED93842C57}" type="datetime1">
              <a:rPr lang="en-US" smtClean="0"/>
              <a:t>25-Nov-22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6703314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tif"/><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6.png"/><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24" Type="http://schemas.openxmlformats.org/officeDocument/2006/relationships/image" Target="../media/image38.sv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7.png"/><Relationship Id="rId21" Type="http://schemas.openxmlformats.org/officeDocument/2006/relationships/image" Target="../media/image37.png"/><Relationship Id="rId7" Type="http://schemas.openxmlformats.org/officeDocument/2006/relationships/image" Target="../media/image21.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image" Target="../media/image16.png"/><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7.png"/><Relationship Id="rId5" Type="http://schemas.openxmlformats.org/officeDocument/2006/relationships/image" Target="../media/image19.png"/><Relationship Id="rId15" Type="http://schemas.openxmlformats.org/officeDocument/2006/relationships/image" Target="../media/image31.png"/><Relationship Id="rId10" Type="http://schemas.openxmlformats.org/officeDocument/2006/relationships/image" Target="../media/image24.svg"/><Relationship Id="rId19" Type="http://schemas.openxmlformats.org/officeDocument/2006/relationships/image" Target="../media/image35.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30.svg"/><Relationship Id="rId22"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7.jpg"/><Relationship Id="rId4" Type="http://schemas.openxmlformats.org/officeDocument/2006/relationships/image" Target="../media/image46.gif"/></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mailto:Biljana.maric@ite.gov.rs"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1CB70B-5589-810A-79E7-DA058A42A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494" y="4508"/>
            <a:ext cx="9248506" cy="5202284"/>
          </a:xfrm>
          <a:prstGeom prst="rect">
            <a:avLst/>
          </a:prstGeom>
        </p:spPr>
      </p:pic>
      <p:sp>
        <p:nvSpPr>
          <p:cNvPr id="2" name="Title 1">
            <a:extLst>
              <a:ext uri="{FF2B5EF4-FFF2-40B4-BE49-F238E27FC236}">
                <a16:creationId xmlns:a16="http://schemas.microsoft.com/office/drawing/2014/main" id="{B9EDD32D-9E7C-0732-8D92-AEE660D9D2BE}"/>
              </a:ext>
            </a:extLst>
          </p:cNvPr>
          <p:cNvSpPr>
            <a:spLocks noGrp="1"/>
          </p:cNvSpPr>
          <p:nvPr>
            <p:ph type="ctrTitle"/>
          </p:nvPr>
        </p:nvSpPr>
        <p:spPr>
          <a:xfrm>
            <a:off x="422217" y="655187"/>
            <a:ext cx="7779145" cy="2216819"/>
          </a:xfrm>
        </p:spPr>
        <p:txBody>
          <a:bodyPr>
            <a:normAutofit fontScale="90000"/>
          </a:bodyPr>
          <a:lstStyle/>
          <a:p>
            <a:pPr algn="l"/>
            <a:r>
              <a:rPr lang="sr-Cyrl-RS" sz="4000" dirty="0">
                <a:solidFill>
                  <a:schemeClr val="bg1"/>
                </a:solidFill>
              </a:rPr>
              <a:t>Канцеларија за информационе технологије и електронску управу</a:t>
            </a:r>
            <a:br>
              <a:rPr lang="sr-Cyrl-RS" sz="4000" dirty="0">
                <a:solidFill>
                  <a:schemeClr val="bg1"/>
                </a:solidFill>
              </a:rPr>
            </a:br>
            <a:br>
              <a:rPr lang="sr-Cyrl-RS" sz="3600" dirty="0">
                <a:solidFill>
                  <a:schemeClr val="bg1"/>
                </a:solidFill>
              </a:rPr>
            </a:br>
            <a:endParaRPr lang="en-US" sz="4600" b="1" dirty="0">
              <a:solidFill>
                <a:schemeClr val="bg1"/>
              </a:solidFill>
            </a:endParaRPr>
          </a:p>
        </p:txBody>
      </p:sp>
      <p:sp>
        <p:nvSpPr>
          <p:cNvPr id="3" name="Subtitle 2">
            <a:extLst>
              <a:ext uri="{FF2B5EF4-FFF2-40B4-BE49-F238E27FC236}">
                <a16:creationId xmlns:a16="http://schemas.microsoft.com/office/drawing/2014/main" id="{039482B9-516D-95DC-B464-FD09820E6991}"/>
              </a:ext>
            </a:extLst>
          </p:cNvPr>
          <p:cNvSpPr>
            <a:spLocks noGrp="1"/>
          </p:cNvSpPr>
          <p:nvPr>
            <p:ph type="subTitle" idx="1"/>
          </p:nvPr>
        </p:nvSpPr>
        <p:spPr>
          <a:xfrm>
            <a:off x="221803" y="4397105"/>
            <a:ext cx="7779145" cy="438320"/>
          </a:xfrm>
        </p:spPr>
        <p:txBody>
          <a:bodyPr/>
          <a:lstStyle/>
          <a:p>
            <a:pPr algn="l"/>
            <a:r>
              <a:rPr lang="sr-Cyrl-RS" sz="2000" dirty="0">
                <a:solidFill>
                  <a:schemeClr val="bg1"/>
                </a:solidFill>
                <a:latin typeface="+mj-lt"/>
                <a:ea typeface="+mj-ea"/>
                <a:cs typeface="+mj-cs"/>
              </a:rPr>
              <a:t>Биљана Марић</a:t>
            </a:r>
            <a:r>
              <a:rPr lang="en-US" sz="2000" dirty="0">
                <a:solidFill>
                  <a:schemeClr val="bg1"/>
                </a:solidFill>
                <a:latin typeface="+mj-lt"/>
                <a:ea typeface="+mj-ea"/>
                <a:cs typeface="+mj-cs"/>
              </a:rPr>
              <a:t>, </a:t>
            </a:r>
            <a:r>
              <a:rPr lang="en-US" sz="2000" dirty="0" err="1">
                <a:solidFill>
                  <a:schemeClr val="bg1"/>
                </a:solidFill>
                <a:latin typeface="+mj-lt"/>
                <a:ea typeface="+mj-ea"/>
                <a:cs typeface="+mj-cs"/>
              </a:rPr>
              <a:t>в.д</a:t>
            </a:r>
            <a:r>
              <a:rPr lang="en-US" sz="2000" dirty="0">
                <a:solidFill>
                  <a:schemeClr val="bg1"/>
                </a:solidFill>
                <a:latin typeface="+mj-lt"/>
                <a:ea typeface="+mj-ea"/>
                <a:cs typeface="+mj-cs"/>
              </a:rPr>
              <a:t>. </a:t>
            </a:r>
            <a:r>
              <a:rPr lang="en-US" sz="2000" dirty="0" err="1">
                <a:solidFill>
                  <a:schemeClr val="bg1"/>
                </a:solidFill>
                <a:latin typeface="+mj-lt"/>
                <a:ea typeface="+mj-ea"/>
                <a:cs typeface="+mj-cs"/>
              </a:rPr>
              <a:t>помоћника</a:t>
            </a:r>
            <a:r>
              <a:rPr lang="en-US" sz="2000" dirty="0">
                <a:solidFill>
                  <a:schemeClr val="bg1"/>
                </a:solidFill>
                <a:latin typeface="+mj-lt"/>
                <a:ea typeface="+mj-ea"/>
                <a:cs typeface="+mj-cs"/>
              </a:rPr>
              <a:t> </a:t>
            </a:r>
            <a:r>
              <a:rPr lang="en-US" sz="2000" dirty="0" err="1">
                <a:solidFill>
                  <a:schemeClr val="bg1"/>
                </a:solidFill>
                <a:latin typeface="+mj-lt"/>
                <a:ea typeface="+mj-ea"/>
                <a:cs typeface="+mj-cs"/>
              </a:rPr>
              <a:t>директора</a:t>
            </a:r>
            <a:endParaRPr lang="en-US" sz="2000" dirty="0">
              <a:solidFill>
                <a:schemeClr val="bg1"/>
              </a:solidFill>
              <a:latin typeface="+mj-lt"/>
              <a:ea typeface="+mj-ea"/>
              <a:cs typeface="+mj-cs"/>
            </a:endParaRPr>
          </a:p>
          <a:p>
            <a:pPr algn="l"/>
            <a:endParaRPr lang="en-US" dirty="0">
              <a:solidFill>
                <a:schemeClr val="bg1"/>
              </a:solidFill>
            </a:endParaRPr>
          </a:p>
        </p:txBody>
      </p:sp>
      <p:pic>
        <p:nvPicPr>
          <p:cNvPr id="5" name="Picture 4">
            <a:extLst>
              <a:ext uri="{FF2B5EF4-FFF2-40B4-BE49-F238E27FC236}">
                <a16:creationId xmlns:a16="http://schemas.microsoft.com/office/drawing/2014/main" id="{5BDECC6E-8760-A2C3-1879-6ACA702DA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666" y="2409593"/>
            <a:ext cx="4913274" cy="50522"/>
          </a:xfrm>
          <a:prstGeom prst="rect">
            <a:avLst/>
          </a:prstGeom>
        </p:spPr>
      </p:pic>
      <p:pic>
        <p:nvPicPr>
          <p:cNvPr id="10" name="Picture 9">
            <a:extLst>
              <a:ext uri="{FF2B5EF4-FFF2-40B4-BE49-F238E27FC236}">
                <a16:creationId xmlns:a16="http://schemas.microsoft.com/office/drawing/2014/main" id="{70C5667F-9461-E0B0-6DA8-43AECBF6F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666" y="4892716"/>
            <a:ext cx="4913274" cy="50522"/>
          </a:xfrm>
          <a:prstGeom prst="rect">
            <a:avLst/>
          </a:prstGeom>
        </p:spPr>
      </p:pic>
      <p:sp>
        <p:nvSpPr>
          <p:cNvPr id="4" name="Rectangle 3">
            <a:extLst>
              <a:ext uri="{FF2B5EF4-FFF2-40B4-BE49-F238E27FC236}">
                <a16:creationId xmlns:a16="http://schemas.microsoft.com/office/drawing/2014/main" id="{4C87A9CD-6DE1-E7A0-E677-B222959B8EDB}"/>
              </a:ext>
            </a:extLst>
          </p:cNvPr>
          <p:cNvSpPr/>
          <p:nvPr/>
        </p:nvSpPr>
        <p:spPr>
          <a:xfrm>
            <a:off x="0" y="5199017"/>
            <a:ext cx="12192000" cy="1658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FBBF7A0-FD9D-4C94-46B3-95711EEDEF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6974" y="5277067"/>
            <a:ext cx="2825496" cy="1408176"/>
          </a:xfrm>
          <a:prstGeom prst="rect">
            <a:avLst/>
          </a:prstGeom>
        </p:spPr>
      </p:pic>
      <p:pic>
        <p:nvPicPr>
          <p:cNvPr id="12" name="Picture 11">
            <a:extLst>
              <a:ext uri="{FF2B5EF4-FFF2-40B4-BE49-F238E27FC236}">
                <a16:creationId xmlns:a16="http://schemas.microsoft.com/office/drawing/2014/main" id="{E8E49110-8EC1-6785-249D-61CBDC2C36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511" y="6032396"/>
            <a:ext cx="2710978" cy="690492"/>
          </a:xfrm>
          <a:prstGeom prst="rect">
            <a:avLst/>
          </a:prstGeom>
        </p:spPr>
      </p:pic>
      <p:pic>
        <p:nvPicPr>
          <p:cNvPr id="16" name="Picture 15">
            <a:extLst>
              <a:ext uri="{FF2B5EF4-FFF2-40B4-BE49-F238E27FC236}">
                <a16:creationId xmlns:a16="http://schemas.microsoft.com/office/drawing/2014/main" id="{AADDDC62-CC61-DA83-224B-FD288436C5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530" y="5301081"/>
            <a:ext cx="2473233" cy="1462630"/>
          </a:xfrm>
          <a:prstGeom prst="rect">
            <a:avLst/>
          </a:prstGeom>
        </p:spPr>
      </p:pic>
    </p:spTree>
    <p:extLst>
      <p:ext uri="{BB962C8B-B14F-4D97-AF65-F5344CB8AC3E}">
        <p14:creationId xmlns:p14="http://schemas.microsoft.com/office/powerpoint/2010/main" val="3216667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3">
            <a:alphaModFix amt="9999"/>
          </a:blip>
          <a:srcRect/>
          <a:stretch>
            <a:fillRect/>
          </a:stretch>
        </p:blipFill>
        <p:spPr>
          <a:xfrm>
            <a:off x="-880459" y="1490021"/>
            <a:ext cx="5492801" cy="5492801"/>
          </a:xfrm>
          <a:prstGeom prst="rect">
            <a:avLst/>
          </a:prstGeom>
        </p:spPr>
      </p:pic>
      <p:sp>
        <p:nvSpPr>
          <p:cNvPr id="7" name="TextBox 6"/>
          <p:cNvSpPr txBox="1"/>
          <p:nvPr/>
        </p:nvSpPr>
        <p:spPr>
          <a:xfrm>
            <a:off x="273446" y="333022"/>
            <a:ext cx="10622279" cy="913199"/>
          </a:xfrm>
          <a:prstGeom prst="rect">
            <a:avLst/>
          </a:prstGeom>
          <a:noFill/>
        </p:spPr>
        <p:txBody>
          <a:bodyPr wrap="square" rtlCol="0">
            <a:spAutoFit/>
          </a:bodyPr>
          <a:lstStyle/>
          <a:p>
            <a:r>
              <a:rPr lang="sr-Cyrl-RS" sz="2667" b="1" dirty="0">
                <a:solidFill>
                  <a:schemeClr val="accent1">
                    <a:lumMod val="50000"/>
                  </a:schemeClr>
                </a:solidFill>
                <a:latin typeface="Montserrat Bold"/>
              </a:rPr>
              <a:t>Национални портал за електронску идентификацију</a:t>
            </a:r>
            <a:r>
              <a:rPr lang="pl-PL" sz="2667" b="1" dirty="0">
                <a:solidFill>
                  <a:schemeClr val="accent1">
                    <a:lumMod val="50000"/>
                  </a:schemeClr>
                </a:solidFill>
                <a:latin typeface="Montserrat Bold"/>
              </a:rPr>
              <a:t>
</a:t>
            </a:r>
            <a:r>
              <a:rPr lang="sr-Latn-RS" sz="2667" b="1" dirty="0">
                <a:solidFill>
                  <a:srgbClr val="253965"/>
                </a:solidFill>
                <a:latin typeface="Montserrat" panose="00000500000000000000" pitchFamily="2" charset="0"/>
              </a:rPr>
              <a:t>eid.gov.rs</a:t>
            </a:r>
            <a:endParaRPr lang="en-US" sz="3200" b="1" dirty="0">
              <a:solidFill>
                <a:srgbClr val="253965"/>
              </a:solidFill>
              <a:latin typeface="Montserrat" panose="00000500000000000000" pitchFamily="2" charset="0"/>
            </a:endParaRPr>
          </a:p>
        </p:txBody>
      </p:sp>
      <p:sp>
        <p:nvSpPr>
          <p:cNvPr id="18" name="TextBox 17">
            <a:extLst>
              <a:ext uri="{FF2B5EF4-FFF2-40B4-BE49-F238E27FC236}">
                <a16:creationId xmlns:a16="http://schemas.microsoft.com/office/drawing/2014/main" id="{688DE43E-1349-4138-B538-0111863E8DA2}"/>
              </a:ext>
            </a:extLst>
          </p:cNvPr>
          <p:cNvSpPr txBox="1"/>
          <p:nvPr/>
        </p:nvSpPr>
        <p:spPr>
          <a:xfrm>
            <a:off x="2129357" y="1968239"/>
            <a:ext cx="2910888" cy="502766"/>
          </a:xfrm>
          <a:prstGeom prst="rect">
            <a:avLst/>
          </a:prstGeom>
          <a:noFill/>
        </p:spPr>
        <p:txBody>
          <a:bodyPr wrap="square" rtlCol="0">
            <a:spAutoFit/>
          </a:bodyPr>
          <a:lstStyle/>
          <a:p>
            <a:pPr algn="ctr"/>
            <a:r>
              <a:rPr lang="sr-Cyrl-RS" sz="2667" b="1" dirty="0">
                <a:solidFill>
                  <a:srgbClr val="C00000"/>
                </a:solidFill>
                <a:latin typeface="Montserrat" panose="00000500000000000000" pitchFamily="50" charset="0"/>
              </a:rPr>
              <a:t>Региструјте се</a:t>
            </a:r>
            <a:endParaRPr lang="en-US" sz="1200" b="1" dirty="0">
              <a:solidFill>
                <a:srgbClr val="C00000"/>
              </a:solidFill>
              <a:latin typeface="Montserrat" panose="00000500000000000000" pitchFamily="50" charset="0"/>
            </a:endParaRPr>
          </a:p>
        </p:txBody>
      </p:sp>
      <p:sp>
        <p:nvSpPr>
          <p:cNvPr id="19" name="TextBox 18">
            <a:extLst>
              <a:ext uri="{FF2B5EF4-FFF2-40B4-BE49-F238E27FC236}">
                <a16:creationId xmlns:a16="http://schemas.microsoft.com/office/drawing/2014/main" id="{BB2327FD-B70F-40F0-B5B2-6BC751D24AB3}"/>
              </a:ext>
            </a:extLst>
          </p:cNvPr>
          <p:cNvSpPr txBox="1"/>
          <p:nvPr/>
        </p:nvSpPr>
        <p:spPr>
          <a:xfrm>
            <a:off x="8201732" y="1935160"/>
            <a:ext cx="1431557" cy="502766"/>
          </a:xfrm>
          <a:prstGeom prst="rect">
            <a:avLst/>
          </a:prstGeom>
          <a:noFill/>
        </p:spPr>
        <p:txBody>
          <a:bodyPr wrap="square" rtlCol="0">
            <a:spAutoFit/>
          </a:bodyPr>
          <a:lstStyle/>
          <a:p>
            <a:pPr algn="ctr"/>
            <a:r>
              <a:rPr lang="en-US" sz="2667" b="1" dirty="0">
                <a:solidFill>
                  <a:srgbClr val="C00000"/>
                </a:solidFill>
                <a:latin typeface="Montserrat" panose="00000500000000000000" pitchFamily="50" charset="0"/>
              </a:rPr>
              <a:t>Log In</a:t>
            </a:r>
          </a:p>
        </p:txBody>
      </p:sp>
      <p:sp>
        <p:nvSpPr>
          <p:cNvPr id="20" name="Rectangle 19">
            <a:extLst>
              <a:ext uri="{FF2B5EF4-FFF2-40B4-BE49-F238E27FC236}">
                <a16:creationId xmlns:a16="http://schemas.microsoft.com/office/drawing/2014/main" id="{0EDEF947-EE40-49FD-8AD7-6F3590865C7A}"/>
              </a:ext>
            </a:extLst>
          </p:cNvPr>
          <p:cNvSpPr/>
          <p:nvPr/>
        </p:nvSpPr>
        <p:spPr>
          <a:xfrm>
            <a:off x="864906" y="2625118"/>
            <a:ext cx="2696621" cy="2886682"/>
          </a:xfrm>
          <a:prstGeom prst="rect">
            <a:avLst/>
          </a:prstGeom>
          <a:noFill/>
          <a:ln>
            <a:solidFill>
              <a:schemeClr val="bg1">
                <a:lumMod val="85000"/>
              </a:schemeClr>
            </a:solidFill>
          </a:ln>
          <a:effectLst>
            <a:outerShdw blurRad="63500" dir="6600000" sx="102000" sy="102000" algn="ctr" rotWithShape="0">
              <a:schemeClr val="accent1">
                <a:lumMod val="7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2060"/>
              </a:solidFill>
              <a:latin typeface="Montserrat" panose="00000500000000000000" pitchFamily="50" charset="0"/>
            </a:endParaRPr>
          </a:p>
        </p:txBody>
      </p:sp>
      <p:sp>
        <p:nvSpPr>
          <p:cNvPr id="22" name="TextBox 21">
            <a:extLst>
              <a:ext uri="{FF2B5EF4-FFF2-40B4-BE49-F238E27FC236}">
                <a16:creationId xmlns:a16="http://schemas.microsoft.com/office/drawing/2014/main" id="{3EE2CFC1-7FE3-4A62-99CD-B4A5B8460D2A}"/>
              </a:ext>
            </a:extLst>
          </p:cNvPr>
          <p:cNvSpPr txBox="1"/>
          <p:nvPr/>
        </p:nvSpPr>
        <p:spPr>
          <a:xfrm>
            <a:off x="880009" y="2720940"/>
            <a:ext cx="2704792" cy="3129190"/>
          </a:xfrm>
          <a:prstGeom prst="rect">
            <a:avLst/>
          </a:prstGeom>
          <a:noFill/>
        </p:spPr>
        <p:txBody>
          <a:bodyPr wrap="square" rtlCol="0">
            <a:spAutoFit/>
          </a:bodyPr>
          <a:lstStyle/>
          <a:p>
            <a:pPr algn="ctr"/>
            <a:r>
              <a:rPr lang="sr-Cyrl-RS" sz="1600" u="sng" dirty="0">
                <a:solidFill>
                  <a:srgbClr val="002060"/>
                </a:solidFill>
                <a:latin typeface="Montserrat" panose="00000500000000000000" pitchFamily="50" charset="0"/>
              </a:rPr>
              <a:t>Региструјте се ван мреже</a:t>
            </a:r>
            <a:r>
              <a:rPr lang="en-US" sz="1600" u="sng" dirty="0">
                <a:solidFill>
                  <a:srgbClr val="002060"/>
                </a:solidFill>
                <a:latin typeface="Montserrat" panose="00000500000000000000" pitchFamily="50" charset="0"/>
              </a:rPr>
              <a:t>
</a:t>
            </a:r>
            <a:r>
              <a:rPr lang="sr-Cyrl-RS" sz="1600" u="sng" dirty="0">
                <a:solidFill>
                  <a:srgbClr val="002060"/>
                </a:solidFill>
                <a:latin typeface="Montserrat" panose="00000500000000000000" pitchFamily="50" charset="0"/>
              </a:rPr>
              <a:t>Преко </a:t>
            </a:r>
            <a:r>
              <a:rPr lang="en-US" sz="1600" dirty="0">
                <a:solidFill>
                  <a:srgbClr val="002060"/>
                </a:solidFill>
                <a:latin typeface="Montserrat" panose="00000500000000000000" pitchFamily="50" charset="0"/>
              </a:rPr>
              <a:t>1000 </a:t>
            </a:r>
            <a:r>
              <a:rPr lang="sr-Cyrl-RS" sz="1600" dirty="0">
                <a:solidFill>
                  <a:srgbClr val="002060"/>
                </a:solidFill>
                <a:latin typeface="Montserrat" panose="00000500000000000000" pitchFamily="50" charset="0"/>
              </a:rPr>
              <a:t>локација</a:t>
            </a:r>
            <a:r>
              <a:rPr lang="en-US" sz="1600" dirty="0">
                <a:solidFill>
                  <a:srgbClr val="002060"/>
                </a:solidFill>
                <a:latin typeface="Montserrat" panose="00000500000000000000" pitchFamily="50" charset="0"/>
              </a:rPr>
              <a:t>
</a:t>
            </a:r>
          </a:p>
          <a:p>
            <a:r>
              <a:rPr lang="sr-Cyrl-RS" sz="1600" dirty="0">
                <a:solidFill>
                  <a:srgbClr val="002060"/>
                </a:solidFill>
                <a:latin typeface="Montserrat" panose="00000500000000000000" pitchFamily="50" charset="0"/>
              </a:rPr>
              <a:t>Добијате</a:t>
            </a:r>
            <a:r>
              <a:rPr lang="en-US" sz="1600" dirty="0">
                <a:solidFill>
                  <a:srgbClr val="002060"/>
                </a:solidFill>
                <a:latin typeface="Montserrat" panose="00000500000000000000" pitchFamily="50" charset="0"/>
              </a:rPr>
              <a:t>...
</a:t>
            </a:r>
            <a:r>
              <a:rPr lang="sr-Cyrl-RS" sz="1600" b="1" dirty="0">
                <a:solidFill>
                  <a:srgbClr val="002060"/>
                </a:solidFill>
                <a:latin typeface="Montserrat" panose="00000500000000000000" pitchFamily="50" charset="0"/>
              </a:rPr>
              <a:t>Корисничко име и лозинку</a:t>
            </a:r>
            <a:r>
              <a:rPr lang="en-US" sz="1600" b="1" dirty="0">
                <a:solidFill>
                  <a:srgbClr val="002060"/>
                </a:solidFill>
                <a:latin typeface="Montserrat" panose="00000500000000000000" pitchFamily="50" charset="0"/>
              </a:rPr>
              <a:t>
</a:t>
            </a:r>
            <a:r>
              <a:rPr lang="sr-Cyrl-RS" sz="1600" b="1" dirty="0">
                <a:solidFill>
                  <a:srgbClr val="002060"/>
                </a:solidFill>
                <a:latin typeface="Montserrat" panose="00000500000000000000" pitchFamily="50" charset="0"/>
              </a:rPr>
              <a:t>Кодове за активацију на мобилним апликацијама</a:t>
            </a:r>
            <a:r>
              <a:rPr lang="en-US" sz="1600" b="1" dirty="0">
                <a:solidFill>
                  <a:srgbClr val="002060"/>
                </a:solidFill>
                <a:latin typeface="Montserrat" panose="00000500000000000000" pitchFamily="50" charset="0"/>
              </a:rPr>
              <a:t> (</a:t>
            </a:r>
            <a:r>
              <a:rPr lang="sr-Latn-RS" sz="1600" b="1" dirty="0">
                <a:solidFill>
                  <a:srgbClr val="002060"/>
                </a:solidFill>
                <a:latin typeface="Montserrat" panose="00000500000000000000" pitchFamily="50" charset="0"/>
              </a:rPr>
              <a:t>ConsentID</a:t>
            </a:r>
            <a:r>
              <a:rPr lang="en-US" sz="1600" b="1" dirty="0">
                <a:solidFill>
                  <a:srgbClr val="002060"/>
                </a:solidFill>
                <a:latin typeface="Montserrat" panose="00000500000000000000" pitchFamily="50" charset="0"/>
              </a:rPr>
              <a:t>)</a:t>
            </a:r>
            <a:r>
              <a:rPr lang="en-US" sz="1867" b="1" dirty="0">
                <a:solidFill>
                  <a:srgbClr val="002060"/>
                </a:solidFill>
                <a:latin typeface="Montserrat" panose="00000500000000000000" pitchFamily="50" charset="0"/>
              </a:rPr>
              <a:t>
</a:t>
            </a:r>
          </a:p>
        </p:txBody>
      </p:sp>
      <p:sp>
        <p:nvSpPr>
          <p:cNvPr id="27" name="TextBox 26">
            <a:extLst>
              <a:ext uri="{FF2B5EF4-FFF2-40B4-BE49-F238E27FC236}">
                <a16:creationId xmlns:a16="http://schemas.microsoft.com/office/drawing/2014/main" id="{B018FEDC-4F11-4BFA-9BD0-49622CE60CF0}"/>
              </a:ext>
            </a:extLst>
          </p:cNvPr>
          <p:cNvSpPr txBox="1"/>
          <p:nvPr/>
        </p:nvSpPr>
        <p:spPr>
          <a:xfrm>
            <a:off x="7569200" y="2589882"/>
            <a:ext cx="2696621" cy="2965555"/>
          </a:xfrm>
          <a:prstGeom prst="rect">
            <a:avLst/>
          </a:prstGeom>
          <a:noFill/>
        </p:spPr>
        <p:txBody>
          <a:bodyPr wrap="square" rtlCol="0">
            <a:spAutoFit/>
          </a:bodyPr>
          <a:lstStyle/>
          <a:p>
            <a:endParaRPr lang="sr-Cyrl-RS" sz="1867" dirty="0">
              <a:solidFill>
                <a:srgbClr val="002060"/>
              </a:solidFill>
              <a:latin typeface="Montserrat" panose="00000500000000000000" pitchFamily="50" charset="0"/>
            </a:endParaRPr>
          </a:p>
          <a:p>
            <a:r>
              <a:rPr lang="sr-Cyrl-RS" sz="1867" dirty="0">
                <a:solidFill>
                  <a:srgbClr val="002060"/>
                </a:solidFill>
                <a:latin typeface="Montserrat" panose="00000500000000000000" pitchFamily="50" charset="0"/>
              </a:rPr>
              <a:t>Користите</a:t>
            </a:r>
            <a:r>
              <a:rPr lang="en-US" sz="1867" dirty="0">
                <a:solidFill>
                  <a:srgbClr val="002060"/>
                </a:solidFill>
                <a:latin typeface="Montserrat" panose="00000500000000000000" pitchFamily="50" charset="0"/>
              </a:rPr>
              <a:t>...</a:t>
            </a:r>
            <a:endParaRPr lang="sr-Cyrl-RS" sz="1867" dirty="0">
              <a:solidFill>
                <a:srgbClr val="002060"/>
              </a:solidFill>
              <a:latin typeface="Montserrat" panose="00000500000000000000" pitchFamily="50" charset="0"/>
            </a:endParaRPr>
          </a:p>
          <a:p>
            <a:r>
              <a:rPr lang="en-US" sz="1867" dirty="0">
                <a:solidFill>
                  <a:srgbClr val="002060"/>
                </a:solidFill>
                <a:latin typeface="Montserrat" panose="00000500000000000000" pitchFamily="50" charset="0"/>
              </a:rPr>
              <a:t>
</a:t>
            </a:r>
            <a:r>
              <a:rPr lang="sr-Cyrl-RS" sz="1867" b="1" dirty="0">
                <a:solidFill>
                  <a:srgbClr val="002060"/>
                </a:solidFill>
                <a:latin typeface="Montserrat" panose="00000500000000000000" pitchFamily="50" charset="0"/>
              </a:rPr>
              <a:t>Корисничко име и лозинку</a:t>
            </a:r>
            <a:r>
              <a:rPr lang="en-US" sz="1867" b="1" dirty="0">
                <a:solidFill>
                  <a:srgbClr val="002060"/>
                </a:solidFill>
                <a:latin typeface="Montserrat" panose="00000500000000000000" pitchFamily="50" charset="0"/>
              </a:rPr>
              <a:t>
</a:t>
            </a:r>
            <a:r>
              <a:rPr lang="sr-Cyrl-RS" sz="1867" b="1" dirty="0">
                <a:solidFill>
                  <a:srgbClr val="002060"/>
                </a:solidFill>
                <a:latin typeface="Montserrat" panose="00000500000000000000" pitchFamily="50" charset="0"/>
              </a:rPr>
              <a:t>ИД сагласности мобилне апликације</a:t>
            </a:r>
            <a:r>
              <a:rPr lang="en-US" sz="1867" b="1" dirty="0">
                <a:solidFill>
                  <a:srgbClr val="002060"/>
                </a:solidFill>
                <a:latin typeface="Montserrat" panose="00000500000000000000" pitchFamily="50" charset="0"/>
              </a:rPr>
              <a:t>
QCES
</a:t>
            </a:r>
            <a:endParaRPr lang="en-US" sz="1867" dirty="0">
              <a:solidFill>
                <a:srgbClr val="002060"/>
              </a:solidFill>
              <a:latin typeface="Montserrat" panose="00000500000000000000" pitchFamily="50" charset="0"/>
            </a:endParaRPr>
          </a:p>
        </p:txBody>
      </p:sp>
      <p:sp>
        <p:nvSpPr>
          <p:cNvPr id="28" name="Rectangle 27">
            <a:extLst>
              <a:ext uri="{FF2B5EF4-FFF2-40B4-BE49-F238E27FC236}">
                <a16:creationId xmlns:a16="http://schemas.microsoft.com/office/drawing/2014/main" id="{0EDEF947-EE40-49FD-8AD7-6F3590865C7A}"/>
              </a:ext>
            </a:extLst>
          </p:cNvPr>
          <p:cNvSpPr/>
          <p:nvPr/>
        </p:nvSpPr>
        <p:spPr>
          <a:xfrm>
            <a:off x="3751100" y="2607900"/>
            <a:ext cx="2696621" cy="2903901"/>
          </a:xfrm>
          <a:prstGeom prst="rect">
            <a:avLst/>
          </a:prstGeom>
          <a:noFill/>
          <a:ln>
            <a:solidFill>
              <a:schemeClr val="bg1">
                <a:lumMod val="85000"/>
              </a:schemeClr>
            </a:solidFill>
          </a:ln>
          <a:effectLst>
            <a:outerShdw blurRad="63500" dir="6600000" sx="102000" sy="102000" algn="ctr" rotWithShape="0">
              <a:schemeClr val="accent1">
                <a:lumMod val="7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2060"/>
              </a:solidFill>
              <a:latin typeface="Montserrat" panose="00000500000000000000" pitchFamily="50" charset="0"/>
            </a:endParaRPr>
          </a:p>
        </p:txBody>
      </p:sp>
      <p:sp>
        <p:nvSpPr>
          <p:cNvPr id="29" name="Rectangle 28">
            <a:extLst>
              <a:ext uri="{FF2B5EF4-FFF2-40B4-BE49-F238E27FC236}">
                <a16:creationId xmlns:a16="http://schemas.microsoft.com/office/drawing/2014/main" id="{0EDEF947-EE40-49FD-8AD7-6F3590865C7A}"/>
              </a:ext>
            </a:extLst>
          </p:cNvPr>
          <p:cNvSpPr/>
          <p:nvPr/>
        </p:nvSpPr>
        <p:spPr>
          <a:xfrm>
            <a:off x="7569200" y="2568601"/>
            <a:ext cx="2696621" cy="2943199"/>
          </a:xfrm>
          <a:prstGeom prst="rect">
            <a:avLst/>
          </a:prstGeom>
          <a:noFill/>
          <a:ln>
            <a:solidFill>
              <a:schemeClr val="bg1">
                <a:lumMod val="85000"/>
              </a:schemeClr>
            </a:solidFill>
          </a:ln>
          <a:effectLst>
            <a:outerShdw blurRad="63500" dir="6600000" sx="102000" sy="102000" algn="ctr" rotWithShape="0">
              <a:schemeClr val="accent1">
                <a:lumMod val="7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2060"/>
              </a:solidFill>
              <a:latin typeface="Montserrat" panose="00000500000000000000" pitchFamily="50" charset="0"/>
            </a:endParaRPr>
          </a:p>
        </p:txBody>
      </p:sp>
      <p:sp>
        <p:nvSpPr>
          <p:cNvPr id="31" name="TextBox 30">
            <a:extLst>
              <a:ext uri="{FF2B5EF4-FFF2-40B4-BE49-F238E27FC236}">
                <a16:creationId xmlns:a16="http://schemas.microsoft.com/office/drawing/2014/main" id="{3EE2CFC1-7FE3-4A62-99CD-B4A5B8460D2A}"/>
              </a:ext>
            </a:extLst>
          </p:cNvPr>
          <p:cNvSpPr txBox="1"/>
          <p:nvPr/>
        </p:nvSpPr>
        <p:spPr>
          <a:xfrm>
            <a:off x="3765874" y="2720941"/>
            <a:ext cx="2704792" cy="2883353"/>
          </a:xfrm>
          <a:prstGeom prst="rect">
            <a:avLst/>
          </a:prstGeom>
          <a:noFill/>
        </p:spPr>
        <p:txBody>
          <a:bodyPr wrap="square" rtlCol="0">
            <a:spAutoFit/>
          </a:bodyPr>
          <a:lstStyle/>
          <a:p>
            <a:pPr algn="ctr"/>
            <a:r>
              <a:rPr lang="sr-Cyrl-RS" sz="1867" u="sng" dirty="0">
                <a:solidFill>
                  <a:srgbClr val="002060"/>
                </a:solidFill>
                <a:latin typeface="Montserrat" panose="00000500000000000000" pitchFamily="50" charset="0"/>
              </a:rPr>
              <a:t>Региструјте се на мрежи</a:t>
            </a:r>
            <a:r>
              <a:rPr lang="en-US" sz="1867" u="sng" dirty="0">
                <a:solidFill>
                  <a:srgbClr val="002060"/>
                </a:solidFill>
                <a:latin typeface="Montserrat" panose="00000500000000000000" pitchFamily="50" charset="0"/>
              </a:rPr>
              <a:t>
</a:t>
            </a:r>
            <a:endParaRPr lang="en-US" sz="1867" dirty="0">
              <a:solidFill>
                <a:srgbClr val="002060"/>
              </a:solidFill>
              <a:latin typeface="Montserrat" panose="00000500000000000000" pitchFamily="50" charset="0"/>
            </a:endParaRPr>
          </a:p>
          <a:p>
            <a:r>
              <a:rPr lang="sr-Cyrl-RS" sz="1867" dirty="0">
                <a:solidFill>
                  <a:srgbClr val="002060"/>
                </a:solidFill>
                <a:latin typeface="Montserrat" panose="00000500000000000000" pitchFamily="50" charset="0"/>
              </a:rPr>
              <a:t>Користите</a:t>
            </a:r>
            <a:r>
              <a:rPr lang="en-US" sz="1867" dirty="0">
                <a:solidFill>
                  <a:srgbClr val="002060"/>
                </a:solidFill>
                <a:latin typeface="Montserrat" panose="00000500000000000000" pitchFamily="50" charset="0"/>
              </a:rPr>
              <a:t>...
</a:t>
            </a:r>
            <a:r>
              <a:rPr lang="sr-Cyrl-RS" sz="1867" b="1" dirty="0">
                <a:solidFill>
                  <a:srgbClr val="002060"/>
                </a:solidFill>
                <a:latin typeface="Montserrat" panose="00000500000000000000" pitchFamily="50" charset="0"/>
              </a:rPr>
              <a:t>Корисничко име и лозинку</a:t>
            </a:r>
            <a:r>
              <a:rPr lang="en-US" sz="1867" b="1" dirty="0">
                <a:solidFill>
                  <a:srgbClr val="002060"/>
                </a:solidFill>
                <a:latin typeface="Montserrat" panose="00000500000000000000" pitchFamily="50" charset="0"/>
              </a:rPr>
              <a:t>
QCES
</a:t>
            </a:r>
          </a:p>
          <a:p>
            <a:endParaRPr lang="en-US" sz="1867" dirty="0">
              <a:solidFill>
                <a:srgbClr val="002060"/>
              </a:solidFill>
              <a:latin typeface="Montserrat" panose="00000500000000000000" pitchFamily="50" charset="0"/>
            </a:endParaRPr>
          </a:p>
          <a:p>
            <a:endParaRPr lang="en-US" sz="1333" dirty="0">
              <a:solidFill>
                <a:srgbClr val="002060"/>
              </a:solidFill>
              <a:latin typeface="Montserrat" panose="00000500000000000000" pitchFamily="50" charset="0"/>
            </a:endParaRPr>
          </a:p>
        </p:txBody>
      </p:sp>
      <p:pic>
        <p:nvPicPr>
          <p:cNvPr id="14" name="Picture 13">
            <a:extLst>
              <a:ext uri="{FF2B5EF4-FFF2-40B4-BE49-F238E27FC236}">
                <a16:creationId xmlns:a16="http://schemas.microsoft.com/office/drawing/2014/main" id="{5B24BCAD-9633-4534-BD26-A989084C6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15" name="Straight Connector 14">
            <a:extLst>
              <a:ext uri="{FF2B5EF4-FFF2-40B4-BE49-F238E27FC236}">
                <a16:creationId xmlns:a16="http://schemas.microsoft.com/office/drawing/2014/main" id="{D166DFDB-A452-49D9-9665-C64BD59A9DA4}"/>
              </a:ext>
            </a:extLst>
          </p:cNvPr>
          <p:cNvCxnSpPr>
            <a:cxnSpLocks/>
          </p:cNvCxnSpPr>
          <p:nvPr/>
        </p:nvCxnSpPr>
        <p:spPr>
          <a:xfrm>
            <a:off x="246018" y="126274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1B6D72C-777A-8192-B8BE-38B4E2435C91}"/>
              </a:ext>
            </a:extLst>
          </p:cNvPr>
          <p:cNvSpPr/>
          <p:nvPr/>
        </p:nvSpPr>
        <p:spPr>
          <a:xfrm rot="5400000">
            <a:off x="5907679" y="573686"/>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57D75AA-D0DB-80FE-14B9-53106EA8F5CA}"/>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sp>
        <p:nvSpPr>
          <p:cNvPr id="2" name="Slide Number Placeholder 1">
            <a:extLst>
              <a:ext uri="{FF2B5EF4-FFF2-40B4-BE49-F238E27FC236}">
                <a16:creationId xmlns:a16="http://schemas.microsoft.com/office/drawing/2014/main" id="{4A577A1E-5613-A0BB-7CA0-560A9EE1B1BE}"/>
              </a:ext>
            </a:extLst>
          </p:cNvPr>
          <p:cNvSpPr>
            <a:spLocks noGrp="1"/>
          </p:cNvSpPr>
          <p:nvPr>
            <p:ph type="sldNum" sz="quarter" idx="12"/>
          </p:nvPr>
        </p:nvSpPr>
        <p:spPr>
          <a:xfrm>
            <a:off x="9444296" y="6466643"/>
            <a:ext cx="2743200" cy="365125"/>
          </a:xfrm>
        </p:spPr>
        <p:txBody>
          <a:bodyPr/>
          <a:lstStyle/>
          <a:p>
            <a:fld id="{826582DE-2E78-43A0-A32B-7F8B424C53B6}" type="slidenum">
              <a:rPr lang="en-US" smtClean="0"/>
              <a:t>10</a:t>
            </a:fld>
            <a:endParaRPr lang="en-US" dirty="0"/>
          </a:p>
        </p:txBody>
      </p:sp>
    </p:spTree>
    <p:extLst>
      <p:ext uri="{BB962C8B-B14F-4D97-AF65-F5344CB8AC3E}">
        <p14:creationId xmlns:p14="http://schemas.microsoft.com/office/powerpoint/2010/main" val="575039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9CD729E-4171-1541-98AD-187A118B04B8}"/>
              </a:ext>
            </a:extLst>
          </p:cNvPr>
          <p:cNvSpPr txBox="1"/>
          <p:nvPr/>
        </p:nvSpPr>
        <p:spPr>
          <a:xfrm>
            <a:off x="306387" y="517653"/>
            <a:ext cx="8372475" cy="118494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sr-Cyrl-RS" sz="33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Двофакторска </a:t>
            </a:r>
            <a:r>
              <a:rPr lang="sr-Cyrl-RS" sz="3300" b="1" dirty="0">
                <a:solidFill>
                  <a:schemeClr val="accent5">
                    <a:lumMod val="50000"/>
                  </a:schemeClr>
                </a:solidFill>
                <a:latin typeface="Calibri" panose="020F0502020204030204"/>
              </a:rPr>
              <a:t>аутентификација</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sr-Cyrl-RS" sz="2000" b="1" i="0" u="none" strike="noStrike" kern="1200" cap="none" spc="0" normalizeH="0" baseline="0" noProof="0" dirty="0">
              <a:ln>
                <a:noFill/>
              </a:ln>
              <a:solidFill>
                <a:srgbClr val="1A4275"/>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E4E6EF4-4A6C-CE4C-A933-BCC00EF90155}"/>
              </a:ext>
            </a:extLst>
          </p:cNvPr>
          <p:cNvPicPr>
            <a:picLocks noChangeAspect="1"/>
          </p:cNvPicPr>
          <p:nvPr/>
        </p:nvPicPr>
        <p:blipFill>
          <a:blip r:embed="rId2"/>
          <a:stretch>
            <a:fillRect/>
          </a:stretch>
        </p:blipFill>
        <p:spPr>
          <a:xfrm>
            <a:off x="10227212" y="1734719"/>
            <a:ext cx="1181686" cy="2557466"/>
          </a:xfrm>
          <a:prstGeom prst="rect">
            <a:avLst/>
          </a:prstGeom>
        </p:spPr>
      </p:pic>
      <p:pic>
        <p:nvPicPr>
          <p:cNvPr id="3" name="Picture 2">
            <a:extLst>
              <a:ext uri="{FF2B5EF4-FFF2-40B4-BE49-F238E27FC236}">
                <a16:creationId xmlns:a16="http://schemas.microsoft.com/office/drawing/2014/main" id="{2D416D0B-3EB9-8147-9C03-ACBFC58849F8}"/>
              </a:ext>
            </a:extLst>
          </p:cNvPr>
          <p:cNvPicPr>
            <a:picLocks noChangeAspect="1"/>
          </p:cNvPicPr>
          <p:nvPr/>
        </p:nvPicPr>
        <p:blipFill>
          <a:blip r:embed="rId3"/>
          <a:stretch>
            <a:fillRect/>
          </a:stretch>
        </p:blipFill>
        <p:spPr>
          <a:xfrm>
            <a:off x="10115898" y="4706026"/>
            <a:ext cx="1459806" cy="912378"/>
          </a:xfrm>
          <a:prstGeom prst="rect">
            <a:avLst/>
          </a:prstGeom>
        </p:spPr>
      </p:pic>
      <p:sp>
        <p:nvSpPr>
          <p:cNvPr id="4" name="TextBox 3">
            <a:extLst>
              <a:ext uri="{FF2B5EF4-FFF2-40B4-BE49-F238E27FC236}">
                <a16:creationId xmlns:a16="http://schemas.microsoft.com/office/drawing/2014/main" id="{C3435CCB-0713-C74E-96DB-A8977E38CA12}"/>
              </a:ext>
            </a:extLst>
          </p:cNvPr>
          <p:cNvSpPr txBox="1"/>
          <p:nvPr/>
        </p:nvSpPr>
        <p:spPr>
          <a:xfrm>
            <a:off x="456197" y="1320877"/>
            <a:ext cx="8955089" cy="5262979"/>
          </a:xfrm>
          <a:prstGeom prst="rect">
            <a:avLst/>
          </a:prstGeom>
          <a:noFill/>
        </p:spPr>
        <p:txBody>
          <a:bodyPr wrap="square" rtlCol="0">
            <a:spAutoFit/>
          </a:bodyPr>
          <a:lstStyle/>
          <a:p>
            <a:r>
              <a:rPr lang="sr-RS" sz="2400" dirty="0">
                <a:solidFill>
                  <a:schemeClr val="accent5">
                    <a:lumMod val="50000"/>
                  </a:schemeClr>
                </a:solidFill>
              </a:rPr>
              <a:t>Пријава двофакторском аутенти</a:t>
            </a:r>
            <a:r>
              <a:rPr lang="sr-Cyrl-RS" sz="2400" dirty="0">
                <a:solidFill>
                  <a:schemeClr val="accent5">
                    <a:lumMod val="50000"/>
                  </a:schemeClr>
                </a:solidFill>
              </a:rPr>
              <a:t>фи</a:t>
            </a:r>
            <a:r>
              <a:rPr lang="sr-RS" sz="2400" dirty="0">
                <a:solidFill>
                  <a:schemeClr val="accent5">
                    <a:lumMod val="50000"/>
                  </a:schemeClr>
                </a:solidFill>
              </a:rPr>
              <a:t>кацијом представља средњи ниво поузданости за који корисник може сам себи да генерише параметре путем мобилног или таблет уређаја</a:t>
            </a:r>
            <a:r>
              <a:rPr lang="sr-Cyrl-RS" sz="2400" dirty="0">
                <a:solidFill>
                  <a:schemeClr val="accent5">
                    <a:lumMod val="50000"/>
                  </a:schemeClr>
                </a:solidFill>
              </a:rPr>
              <a:t>.</a:t>
            </a:r>
          </a:p>
          <a:p>
            <a:endParaRPr lang="sr-Cyrl-RS" sz="2400" dirty="0">
              <a:solidFill>
                <a:schemeClr val="accent5">
                  <a:lumMod val="50000"/>
                </a:schemeClr>
              </a:solidFill>
            </a:endParaRPr>
          </a:p>
          <a:p>
            <a:r>
              <a:rPr lang="sr-Cyrl-RS" sz="2400" dirty="0">
                <a:solidFill>
                  <a:schemeClr val="accent5">
                    <a:lumMod val="50000"/>
                  </a:schemeClr>
                </a:solidFill>
              </a:rPr>
              <a:t>Т</a:t>
            </a:r>
            <a:r>
              <a:rPr lang="sr-RS" sz="2400" dirty="0">
                <a:solidFill>
                  <a:schemeClr val="accent5">
                    <a:lumMod val="50000"/>
                  </a:schemeClr>
                </a:solidFill>
              </a:rPr>
              <a:t>ренутно</a:t>
            </a:r>
            <a:r>
              <a:rPr lang="sr-Cyrl-RS" sz="2400" dirty="0">
                <a:solidFill>
                  <a:schemeClr val="accent5">
                    <a:lumMod val="50000"/>
                  </a:schemeClr>
                </a:solidFill>
              </a:rPr>
              <a:t> је доступно корисницима који поседују </a:t>
            </a:r>
            <a:r>
              <a:rPr lang="sr-RS" sz="2400" dirty="0">
                <a:solidFill>
                  <a:schemeClr val="accent5">
                    <a:lumMod val="50000"/>
                  </a:schemeClr>
                </a:solidFill>
              </a:rPr>
              <a:t>квалификовани електронски сертификат</a:t>
            </a:r>
            <a:r>
              <a:rPr lang="sr-Cyrl-RS" sz="2400" dirty="0">
                <a:solidFill>
                  <a:schemeClr val="accent5">
                    <a:lumMod val="50000"/>
                  </a:schemeClr>
                </a:solidFill>
              </a:rPr>
              <a:t> да самостално генеришу ове параметре.</a:t>
            </a:r>
          </a:p>
          <a:p>
            <a:endParaRPr lang="sr-Latn-RS" sz="2400" b="1" dirty="0">
              <a:solidFill>
                <a:schemeClr val="accent5">
                  <a:lumMod val="50000"/>
                </a:schemeClr>
              </a:solidFill>
            </a:endParaRPr>
          </a:p>
          <a:p>
            <a:r>
              <a:rPr lang="sr-Cyrl-RS" sz="2400" dirty="0">
                <a:solidFill>
                  <a:schemeClr val="accent5">
                    <a:lumMod val="50000"/>
                  </a:schemeClr>
                </a:solidFill>
              </a:rPr>
              <a:t>Параметре за двофакторску атентикацију грађани могу да добију у сваком месту у Србији.</a:t>
            </a:r>
          </a:p>
          <a:p>
            <a:endParaRPr lang="sr-Cyrl-RS" sz="2400" dirty="0">
              <a:solidFill>
                <a:schemeClr val="accent5">
                  <a:lumMod val="50000"/>
                </a:schemeClr>
              </a:solidFill>
            </a:endParaRPr>
          </a:p>
          <a:p>
            <a:r>
              <a:rPr lang="sr-RS" sz="2400" dirty="0">
                <a:solidFill>
                  <a:schemeClr val="accent5">
                    <a:lumMod val="50000"/>
                  </a:schemeClr>
                </a:solidFill>
              </a:rPr>
              <a:t>Корисницима који се пријављују на овај начин доступно је 98% услуга.</a:t>
            </a:r>
            <a:endParaRPr lang="sr-Cyrl-RS" sz="2400" dirty="0">
              <a:solidFill>
                <a:schemeClr val="accent5">
                  <a:lumMod val="50000"/>
                </a:schemeClr>
              </a:solidFill>
            </a:endParaRPr>
          </a:p>
          <a:p>
            <a:endParaRPr lang="sr-RS" sz="2400" dirty="0">
              <a:solidFill>
                <a:schemeClr val="accent5">
                  <a:lumMod val="50000"/>
                </a:schemeClr>
              </a:solidFill>
            </a:endParaRPr>
          </a:p>
          <a:p>
            <a:r>
              <a:rPr lang="sr-Cyrl-RS" sz="2400" dirty="0">
                <a:solidFill>
                  <a:schemeClr val="accent5">
                    <a:lumMod val="50000"/>
                  </a:schemeClr>
                </a:solidFill>
              </a:rPr>
              <a:t>Апликација је доступна за </a:t>
            </a:r>
            <a:r>
              <a:rPr lang="sr-Latn-RS" sz="2400" dirty="0">
                <a:solidFill>
                  <a:schemeClr val="accent5">
                    <a:lumMod val="50000"/>
                  </a:schemeClr>
                </a:solidFill>
              </a:rPr>
              <a:t>Android </a:t>
            </a:r>
            <a:r>
              <a:rPr lang="sr-Cyrl-RS" sz="2400" dirty="0">
                <a:solidFill>
                  <a:schemeClr val="accent5">
                    <a:lumMod val="50000"/>
                  </a:schemeClr>
                </a:solidFill>
              </a:rPr>
              <a:t>и</a:t>
            </a:r>
            <a:r>
              <a:rPr lang="sr-Latn-RS" sz="2400" dirty="0">
                <a:solidFill>
                  <a:schemeClr val="accent5">
                    <a:lumMod val="50000"/>
                  </a:schemeClr>
                </a:solidFill>
              </a:rPr>
              <a:t> </a:t>
            </a:r>
            <a:r>
              <a:rPr lang="sr-Latn-RS" sz="2400" dirty="0" err="1">
                <a:solidFill>
                  <a:schemeClr val="accent5">
                    <a:lumMod val="50000"/>
                  </a:schemeClr>
                </a:solidFill>
              </a:rPr>
              <a:t>iOS</a:t>
            </a:r>
            <a:r>
              <a:rPr lang="sr-Cyrl-RS" sz="2400" dirty="0">
                <a:solidFill>
                  <a:schemeClr val="accent5">
                    <a:lumMod val="50000"/>
                  </a:schemeClr>
                </a:solidFill>
              </a:rPr>
              <a:t>  кориснике</a:t>
            </a:r>
          </a:p>
        </p:txBody>
      </p:sp>
      <p:pic>
        <p:nvPicPr>
          <p:cNvPr id="5" name="Picture 4">
            <a:extLst>
              <a:ext uri="{FF2B5EF4-FFF2-40B4-BE49-F238E27FC236}">
                <a16:creationId xmlns:a16="http://schemas.microsoft.com/office/drawing/2014/main" id="{860B03F1-3B82-4EEE-0506-85C8BE99B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126" y="58135"/>
            <a:ext cx="2244874" cy="1262742"/>
          </a:xfrm>
          <a:prstGeom prst="rect">
            <a:avLst/>
          </a:prstGeom>
        </p:spPr>
      </p:pic>
      <p:cxnSp>
        <p:nvCxnSpPr>
          <p:cNvPr id="6" name="Straight Connector 5">
            <a:extLst>
              <a:ext uri="{FF2B5EF4-FFF2-40B4-BE49-F238E27FC236}">
                <a16:creationId xmlns:a16="http://schemas.microsoft.com/office/drawing/2014/main" id="{293B7FB7-5835-7DFF-F38F-3AC96D603AC7}"/>
              </a:ext>
            </a:extLst>
          </p:cNvPr>
          <p:cNvCxnSpPr>
            <a:cxnSpLocks/>
          </p:cNvCxnSpPr>
          <p:nvPr/>
        </p:nvCxnSpPr>
        <p:spPr>
          <a:xfrm>
            <a:off x="223522" y="1320877"/>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9B9BFE8E-A649-41BE-3B4F-9E6C94180AA4}"/>
              </a:ext>
            </a:extLst>
          </p:cNvPr>
          <p:cNvPicPr>
            <a:picLocks noChangeAspect="1"/>
          </p:cNvPicPr>
          <p:nvPr/>
        </p:nvPicPr>
        <p:blipFill>
          <a:blip r:embed="rId5">
            <a:alphaModFix amt="9999"/>
          </a:blip>
          <a:srcRect/>
          <a:stretch>
            <a:fillRect/>
          </a:stretch>
        </p:blipFill>
        <p:spPr>
          <a:xfrm>
            <a:off x="-635117" y="2019866"/>
            <a:ext cx="4544638" cy="4544638"/>
          </a:xfrm>
          <a:prstGeom prst="rect">
            <a:avLst/>
          </a:prstGeom>
          <a:ln>
            <a:noFill/>
          </a:ln>
        </p:spPr>
      </p:pic>
      <p:sp>
        <p:nvSpPr>
          <p:cNvPr id="12" name="Rectangle 11">
            <a:extLst>
              <a:ext uri="{FF2B5EF4-FFF2-40B4-BE49-F238E27FC236}">
                <a16:creationId xmlns:a16="http://schemas.microsoft.com/office/drawing/2014/main" id="{CCF7B516-84E8-9D88-743C-7744B9692B39}"/>
              </a:ext>
            </a:extLst>
          </p:cNvPr>
          <p:cNvSpPr/>
          <p:nvPr/>
        </p:nvSpPr>
        <p:spPr>
          <a:xfrm rot="5400000">
            <a:off x="5907679" y="573686"/>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A7706F8-1E28-FB61-B11C-34E9054F31F3}"/>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sp>
        <p:nvSpPr>
          <p:cNvPr id="10" name="Slide Number Placeholder 9">
            <a:extLst>
              <a:ext uri="{FF2B5EF4-FFF2-40B4-BE49-F238E27FC236}">
                <a16:creationId xmlns:a16="http://schemas.microsoft.com/office/drawing/2014/main" id="{F9F01209-B4AC-75CF-0EAB-11C8B4006021}"/>
              </a:ext>
            </a:extLst>
          </p:cNvPr>
          <p:cNvSpPr>
            <a:spLocks noGrp="1"/>
          </p:cNvSpPr>
          <p:nvPr>
            <p:ph type="sldNum" sz="quarter" idx="12"/>
          </p:nvPr>
        </p:nvSpPr>
        <p:spPr>
          <a:xfrm>
            <a:off x="9411286" y="6466643"/>
            <a:ext cx="2743200" cy="365125"/>
          </a:xfrm>
        </p:spPr>
        <p:txBody>
          <a:bodyPr/>
          <a:lstStyle/>
          <a:p>
            <a:fld id="{826582DE-2E78-43A0-A32B-7F8B424C53B6}" type="slidenum">
              <a:rPr lang="en-US" smtClean="0"/>
              <a:t>11</a:t>
            </a:fld>
            <a:endParaRPr lang="en-US" dirty="0"/>
          </a:p>
        </p:txBody>
      </p:sp>
    </p:spTree>
    <p:extLst>
      <p:ext uri="{BB962C8B-B14F-4D97-AF65-F5344CB8AC3E}">
        <p14:creationId xmlns:p14="http://schemas.microsoft.com/office/powerpoint/2010/main" val="3650584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EBDD63-078B-4DFD-B4E9-45C06777D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18" y="1349562"/>
            <a:ext cx="11499258" cy="5110480"/>
          </a:xfrm>
          <a:prstGeom prst="rect">
            <a:avLst/>
          </a:prstGeom>
        </p:spPr>
      </p:pic>
      <p:sp>
        <p:nvSpPr>
          <p:cNvPr id="4" name="Rectangle 3">
            <a:extLst>
              <a:ext uri="{FF2B5EF4-FFF2-40B4-BE49-F238E27FC236}">
                <a16:creationId xmlns:a16="http://schemas.microsoft.com/office/drawing/2014/main" id="{A71AC50A-1DA7-F9DE-664A-4A6A12DFEE7A}"/>
              </a:ext>
            </a:extLst>
          </p:cNvPr>
          <p:cNvSpPr/>
          <p:nvPr/>
        </p:nvSpPr>
        <p:spPr>
          <a:xfrm rot="5400000">
            <a:off x="5907679" y="57367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8AF5F6-B942-E26B-17D9-694F10D27BD1}"/>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pic>
        <p:nvPicPr>
          <p:cNvPr id="8" name="Picture 7">
            <a:extLst>
              <a:ext uri="{FF2B5EF4-FFF2-40B4-BE49-F238E27FC236}">
                <a16:creationId xmlns:a16="http://schemas.microsoft.com/office/drawing/2014/main" id="{D4EE056D-EC62-26F3-5139-1BF83DA71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12" name="Straight Connector 11">
            <a:extLst>
              <a:ext uri="{FF2B5EF4-FFF2-40B4-BE49-F238E27FC236}">
                <a16:creationId xmlns:a16="http://schemas.microsoft.com/office/drawing/2014/main" id="{6CB6E80E-4A9C-9C6D-B8D4-4483885F0486}"/>
              </a:ext>
            </a:extLst>
          </p:cNvPr>
          <p:cNvCxnSpPr>
            <a:cxnSpLocks/>
          </p:cNvCxnSpPr>
          <p:nvPr/>
        </p:nvCxnSpPr>
        <p:spPr>
          <a:xfrm>
            <a:off x="246018" y="126274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81B50E6-C606-48F8-BB5C-5E4B55243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255" y="1642134"/>
            <a:ext cx="8614603" cy="3953123"/>
          </a:xfrm>
          <a:prstGeom prst="rect">
            <a:avLst/>
          </a:prstGeom>
        </p:spPr>
      </p:pic>
      <p:sp>
        <p:nvSpPr>
          <p:cNvPr id="10" name="Content Placeholder 4">
            <a:extLst>
              <a:ext uri="{FF2B5EF4-FFF2-40B4-BE49-F238E27FC236}">
                <a16:creationId xmlns:a16="http://schemas.microsoft.com/office/drawing/2014/main" id="{CC8A6C6A-3148-4662-ACF9-FA1BE489470C}"/>
              </a:ext>
            </a:extLst>
          </p:cNvPr>
          <p:cNvSpPr txBox="1">
            <a:spLocks/>
          </p:cNvSpPr>
          <p:nvPr/>
        </p:nvSpPr>
        <p:spPr>
          <a:xfrm>
            <a:off x="4237502" y="3060392"/>
            <a:ext cx="7316375" cy="1384995"/>
          </a:xfrm>
          <a:prstGeom prst="rect">
            <a:avLst/>
          </a:prstGeom>
          <a:solidFill>
            <a:srgbClr val="FF0000"/>
          </a:solidFill>
        </p:spPr>
        <p:txBody>
          <a:bodyPr wrap="square"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0" fontAlgn="base" hangingPunct="0">
              <a:spcBef>
                <a:spcPct val="0"/>
              </a:spcBef>
              <a:spcAft>
                <a:spcPct val="0"/>
              </a:spcAft>
              <a:buFontTx/>
              <a:buChar char="•"/>
            </a:pPr>
            <a:r>
              <a:rPr lang="en-US" altLang="en-US" sz="2800" b="1" dirty="0">
                <a:solidFill>
                  <a:srgbClr val="002060"/>
                </a:solidFill>
                <a:latin typeface="Montserrat" panose="00000500000000000000" pitchFamily="50" charset="0"/>
                <a:ea typeface="Times New Roman" panose="02020603050405020304" pitchFamily="18" charset="0"/>
                <a:cs typeface="Calibri" panose="020F0502020204030204" pitchFamily="34" charset="0"/>
              </a:rPr>
              <a:t> </a:t>
            </a:r>
            <a:r>
              <a:rPr lang="sr-Latn-RS" altLang="en-US" sz="2800" b="1" dirty="0">
                <a:solidFill>
                  <a:srgbClr val="002060"/>
                </a:solidFill>
                <a:latin typeface="Montserrat" panose="00000500000000000000" pitchFamily="50" charset="0"/>
                <a:ea typeface="Times New Roman" panose="02020603050405020304" pitchFamily="18" charset="0"/>
                <a:cs typeface="Calibri" panose="020F0502020204030204" pitchFamily="34" charset="0"/>
              </a:rPr>
              <a:t>1,457,417</a:t>
            </a:r>
            <a:r>
              <a:rPr lang="en-US" altLang="en-US" sz="2800" b="1" dirty="0">
                <a:solidFill>
                  <a:srgbClr val="002060"/>
                </a:solidFill>
                <a:latin typeface="Montserrat" panose="00000500000000000000" pitchFamily="50" charset="0"/>
                <a:ea typeface="Times New Roman" panose="02020603050405020304" pitchFamily="18" charset="0"/>
                <a:cs typeface="Calibri" panose="020F0502020204030204" pitchFamily="34" charset="0"/>
              </a:rPr>
              <a:t> </a:t>
            </a:r>
            <a:r>
              <a:rPr lang="sr-Cyrl-RS" altLang="en-US" sz="2800" dirty="0">
                <a:solidFill>
                  <a:schemeClr val="bg1"/>
                </a:solidFill>
                <a:latin typeface="Montserrat" panose="00000500000000000000" pitchFamily="50" charset="0"/>
                <a:ea typeface="Times New Roman" panose="02020603050405020304" pitchFamily="18" charset="0"/>
                <a:cs typeface="Calibri" panose="020F0502020204030204" pitchFamily="34" charset="0"/>
              </a:rPr>
              <a:t>регистрованих корисника</a:t>
            </a:r>
            <a:r>
              <a:rPr lang="en-US" altLang="en-US" sz="2800" dirty="0">
                <a:solidFill>
                  <a:schemeClr val="bg1"/>
                </a:solidFill>
                <a:latin typeface="Montserrat" panose="00000500000000000000" pitchFamily="50" charset="0"/>
                <a:ea typeface="Times New Roman" panose="02020603050405020304" pitchFamily="18" charset="0"/>
                <a:cs typeface="Calibri" panose="020F0502020204030204" pitchFamily="34" charset="0"/>
              </a:rPr>
              <a:t>
</a:t>
            </a:r>
            <a:r>
              <a:rPr lang="en-US" altLang="en-US" sz="2800" b="1" dirty="0">
                <a:solidFill>
                  <a:schemeClr val="accent1">
                    <a:lumMod val="50000"/>
                  </a:schemeClr>
                </a:solidFill>
                <a:latin typeface="Montserrat" panose="00000500000000000000" pitchFamily="50" charset="0"/>
                <a:ea typeface="Times New Roman" panose="02020603050405020304" pitchFamily="18" charset="0"/>
                <a:cs typeface="Calibri" panose="020F0502020204030204" pitchFamily="34" charset="0"/>
              </a:rPr>
              <a:t> </a:t>
            </a:r>
            <a:r>
              <a:rPr lang="sr-Latn-RS" altLang="en-US" sz="2800" b="1" dirty="0">
                <a:solidFill>
                  <a:schemeClr val="accent1">
                    <a:lumMod val="50000"/>
                  </a:schemeClr>
                </a:solidFill>
                <a:latin typeface="Montserrat" panose="00000500000000000000" pitchFamily="50" charset="0"/>
                <a:ea typeface="Times New Roman" panose="02020603050405020304" pitchFamily="18" charset="0"/>
                <a:cs typeface="Calibri" panose="020F0502020204030204" pitchFamily="34" charset="0"/>
              </a:rPr>
              <a:t>103.300</a:t>
            </a:r>
            <a:r>
              <a:rPr lang="en-US" altLang="en-US" sz="2800" b="1" dirty="0">
                <a:solidFill>
                  <a:schemeClr val="accent1">
                    <a:lumMod val="50000"/>
                  </a:schemeClr>
                </a:solidFill>
                <a:latin typeface="Montserrat" panose="00000500000000000000" pitchFamily="50" charset="0"/>
                <a:ea typeface="Times New Roman" panose="02020603050405020304" pitchFamily="18" charset="0"/>
                <a:cs typeface="Calibri" panose="020F0502020204030204" pitchFamily="34" charset="0"/>
              </a:rPr>
              <a:t> </a:t>
            </a:r>
            <a:r>
              <a:rPr lang="sr-Cyrl-RS" altLang="en-US" sz="2800" b="1" dirty="0">
                <a:solidFill>
                  <a:schemeClr val="accent1">
                    <a:lumMod val="50000"/>
                  </a:schemeClr>
                </a:solidFill>
                <a:latin typeface="Montserrat" panose="00000500000000000000" pitchFamily="50" charset="0"/>
                <a:ea typeface="Times New Roman" panose="02020603050405020304" pitchFamily="18" charset="0"/>
                <a:cs typeface="Calibri" panose="020F0502020204030204" pitchFamily="34" charset="0"/>
              </a:rPr>
              <a:t>  </a:t>
            </a:r>
            <a:r>
              <a:rPr lang="sr-Cyrl-RS" altLang="en-US" sz="2800" dirty="0">
                <a:solidFill>
                  <a:schemeClr val="bg1"/>
                </a:solidFill>
                <a:latin typeface="Montserrat" panose="00000500000000000000" pitchFamily="50" charset="0"/>
                <a:ea typeface="Times New Roman" panose="02020603050405020304" pitchFamily="18" charset="0"/>
                <a:cs typeface="Calibri" panose="020F0502020204030204" pitchFamily="34" charset="0"/>
              </a:rPr>
              <a:t>мобилни ИД</a:t>
            </a:r>
            <a:r>
              <a:rPr lang="en-US" altLang="en-US" sz="2800" dirty="0">
                <a:solidFill>
                  <a:schemeClr val="bg1"/>
                </a:solidFill>
                <a:latin typeface="Montserrat" panose="00000500000000000000" pitchFamily="50" charset="0"/>
                <a:ea typeface="Times New Roman" panose="02020603050405020304" pitchFamily="18" charset="0"/>
                <a:cs typeface="Calibri" panose="020F0502020204030204" pitchFamily="34" charset="0"/>
              </a:rPr>
              <a:t>(</a:t>
            </a:r>
            <a:r>
              <a:rPr lang="en-US" altLang="en-US" sz="2800" dirty="0" err="1">
                <a:solidFill>
                  <a:schemeClr val="bg1"/>
                </a:solidFill>
                <a:latin typeface="Montserrat" panose="00000500000000000000" pitchFamily="50" charset="0"/>
                <a:ea typeface="Times New Roman" panose="02020603050405020304" pitchFamily="18" charset="0"/>
                <a:cs typeface="Calibri" panose="020F0502020204030204" pitchFamily="34" charset="0"/>
              </a:rPr>
              <a:t>ConsentID</a:t>
            </a:r>
            <a:r>
              <a:rPr lang="en-US" altLang="en-US" sz="2800" dirty="0">
                <a:solidFill>
                  <a:schemeClr val="bg1"/>
                </a:solidFill>
                <a:latin typeface="Montserrat" panose="00000500000000000000" pitchFamily="50" charset="0"/>
                <a:ea typeface="Times New Roman" panose="02020603050405020304" pitchFamily="18" charset="0"/>
                <a:cs typeface="Calibri" panose="020F0502020204030204" pitchFamily="34" charset="0"/>
              </a:rPr>
              <a:t>)</a:t>
            </a:r>
            <a:endParaRPr lang="en-US" altLang="en-US" sz="2800" dirty="0">
              <a:solidFill>
                <a:schemeClr val="bg1"/>
              </a:solidFill>
              <a:latin typeface="Montserrat" panose="00000500000000000000" pitchFamily="50" charset="0"/>
              <a:ea typeface="Calibri" panose="020F0502020204030204" pitchFamily="34" charset="0"/>
              <a:cs typeface="Times New Roman" panose="02020603050405020304" pitchFamily="18" charset="0"/>
            </a:endParaRPr>
          </a:p>
          <a:p>
            <a:pPr eaLnBrk="0" fontAlgn="base" hangingPunct="0">
              <a:spcBef>
                <a:spcPct val="0"/>
              </a:spcBef>
              <a:spcAft>
                <a:spcPct val="0"/>
              </a:spcAft>
              <a:buFontTx/>
              <a:buChar char="•"/>
            </a:pPr>
            <a:r>
              <a:rPr lang="sr-Cyrl-RS" altLang="en-US" sz="2800" b="1" dirty="0">
                <a:solidFill>
                  <a:srgbClr val="002060"/>
                </a:solidFill>
                <a:latin typeface="Montserrat" panose="00000500000000000000" pitchFamily="50" charset="0"/>
                <a:ea typeface="Times New Roman" panose="02020603050405020304" pitchFamily="18" charset="0"/>
                <a:cs typeface="Calibri" panose="020F0502020204030204" pitchFamily="34" charset="0"/>
              </a:rPr>
              <a:t> </a:t>
            </a:r>
            <a:r>
              <a:rPr lang="sr-Latn-RS" altLang="en-US" sz="2800" b="1" dirty="0">
                <a:solidFill>
                  <a:srgbClr val="002060"/>
                </a:solidFill>
                <a:latin typeface="Montserrat" panose="00000500000000000000" pitchFamily="50" charset="0"/>
                <a:ea typeface="Times New Roman" panose="02020603050405020304" pitchFamily="18" charset="0"/>
                <a:cs typeface="Calibri" panose="020F0502020204030204" pitchFamily="34" charset="0"/>
              </a:rPr>
              <a:t>11.423 </a:t>
            </a:r>
            <a:r>
              <a:rPr lang="sr-Cyrl-RS" altLang="en-US" sz="2800" b="1" dirty="0">
                <a:solidFill>
                  <a:srgbClr val="002060"/>
                </a:solidFill>
                <a:latin typeface="Montserrat" panose="00000500000000000000" pitchFamily="50" charset="0"/>
                <a:ea typeface="Times New Roman" panose="02020603050405020304" pitchFamily="18" charset="0"/>
                <a:cs typeface="Calibri" panose="020F0502020204030204" pitchFamily="34" charset="0"/>
              </a:rPr>
              <a:t>      </a:t>
            </a:r>
            <a:r>
              <a:rPr lang="sr-Cyrl-RS" altLang="en-US" sz="2800" dirty="0">
                <a:solidFill>
                  <a:schemeClr val="bg1"/>
                </a:solidFill>
                <a:latin typeface="Montserrat" panose="00000500000000000000" pitchFamily="50" charset="0"/>
                <a:ea typeface="Times New Roman" panose="02020603050405020304" pitchFamily="18" charset="0"/>
                <a:cs typeface="Calibri" panose="020F0502020204030204" pitchFamily="34" charset="0"/>
              </a:rPr>
              <a:t>потпис у облаку</a:t>
            </a:r>
            <a:endParaRPr lang="en-US" altLang="en-US" dirty="0">
              <a:solidFill>
                <a:schemeClr val="bg1"/>
              </a:solidFill>
              <a:latin typeface="Montserrat" panose="00000500000000000000" pitchFamily="50" charset="0"/>
            </a:endParaRPr>
          </a:p>
        </p:txBody>
      </p:sp>
      <p:sp>
        <p:nvSpPr>
          <p:cNvPr id="11" name="TextBox 10">
            <a:extLst>
              <a:ext uri="{FF2B5EF4-FFF2-40B4-BE49-F238E27FC236}">
                <a16:creationId xmlns:a16="http://schemas.microsoft.com/office/drawing/2014/main" id="{1623C47E-B3C1-4214-BBF6-D7B772432772}"/>
              </a:ext>
            </a:extLst>
          </p:cNvPr>
          <p:cNvSpPr txBox="1"/>
          <p:nvPr/>
        </p:nvSpPr>
        <p:spPr>
          <a:xfrm>
            <a:off x="46575" y="402021"/>
            <a:ext cx="11698701" cy="1323439"/>
          </a:xfrm>
          <a:prstGeom prst="rect">
            <a:avLst/>
          </a:prstGeom>
          <a:noFill/>
        </p:spPr>
        <p:txBody>
          <a:bodyPr wrap="square" rtlCol="0">
            <a:spAutoFit/>
          </a:bodyPr>
          <a:lstStyle/>
          <a:p>
            <a:r>
              <a:rPr lang="ru-RU" sz="3300" b="1" dirty="0">
                <a:solidFill>
                  <a:schemeClr val="accent5">
                    <a:lumMod val="50000"/>
                  </a:schemeClr>
                </a:solidFill>
                <a:latin typeface="Montserrat Bold"/>
              </a:rPr>
              <a:t>Перформансе еИД портала и потписа у облаку </a:t>
            </a:r>
            <a:r>
              <a:rPr lang="nn-NO" sz="4000" b="1" dirty="0">
                <a:solidFill>
                  <a:schemeClr val="accent1">
                    <a:lumMod val="50000"/>
                  </a:schemeClr>
                </a:solidFill>
                <a:latin typeface="Montserrat Bold"/>
              </a:rPr>
              <a:t>
</a:t>
            </a:r>
            <a:endParaRPr lang="sr-Latn-RS" sz="4000" dirty="0">
              <a:latin typeface="Montserrat" panose="00000500000000000000" pitchFamily="50" charset="0"/>
            </a:endParaRPr>
          </a:p>
        </p:txBody>
      </p:sp>
      <p:sp>
        <p:nvSpPr>
          <p:cNvPr id="2" name="Slide Number Placeholder 1">
            <a:extLst>
              <a:ext uri="{FF2B5EF4-FFF2-40B4-BE49-F238E27FC236}">
                <a16:creationId xmlns:a16="http://schemas.microsoft.com/office/drawing/2014/main" id="{40A2D066-B0F5-8DB6-D27F-64FD80EEDCDD}"/>
              </a:ext>
            </a:extLst>
          </p:cNvPr>
          <p:cNvSpPr>
            <a:spLocks noGrp="1"/>
          </p:cNvSpPr>
          <p:nvPr>
            <p:ph type="sldNum" sz="quarter" idx="12"/>
          </p:nvPr>
        </p:nvSpPr>
        <p:spPr>
          <a:xfrm>
            <a:off x="9448800" y="6455979"/>
            <a:ext cx="2743200" cy="365125"/>
          </a:xfrm>
        </p:spPr>
        <p:txBody>
          <a:bodyPr/>
          <a:lstStyle/>
          <a:p>
            <a:fld id="{826582DE-2E78-43A0-A32B-7F8B424C53B6}" type="slidenum">
              <a:rPr lang="en-US" smtClean="0"/>
              <a:t>12</a:t>
            </a:fld>
            <a:endParaRPr lang="en-US"/>
          </a:p>
        </p:txBody>
      </p:sp>
      <p:pic>
        <p:nvPicPr>
          <p:cNvPr id="3" name="Picture 2">
            <a:extLst>
              <a:ext uri="{FF2B5EF4-FFF2-40B4-BE49-F238E27FC236}">
                <a16:creationId xmlns:a16="http://schemas.microsoft.com/office/drawing/2014/main" id="{68A89993-7457-E078-B7D9-3076013ED6D6}"/>
              </a:ext>
            </a:extLst>
          </p:cNvPr>
          <p:cNvPicPr>
            <a:picLocks noChangeAspect="1"/>
          </p:cNvPicPr>
          <p:nvPr/>
        </p:nvPicPr>
        <p:blipFill>
          <a:blip r:embed="rId5">
            <a:alphaModFix amt="9999"/>
          </a:blip>
          <a:srcRect/>
          <a:stretch>
            <a:fillRect/>
          </a:stretch>
        </p:blipFill>
        <p:spPr>
          <a:xfrm>
            <a:off x="-437094" y="1757711"/>
            <a:ext cx="4544638" cy="4544638"/>
          </a:xfrm>
          <a:prstGeom prst="rect">
            <a:avLst/>
          </a:prstGeom>
          <a:ln>
            <a:noFill/>
          </a:ln>
        </p:spPr>
      </p:pic>
    </p:spTree>
    <p:extLst>
      <p:ext uri="{BB962C8B-B14F-4D97-AF65-F5344CB8AC3E}">
        <p14:creationId xmlns:p14="http://schemas.microsoft.com/office/powerpoint/2010/main" val="1855335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4BDBE7-E0B1-CEBA-1C5B-DA5F5DA1525D}"/>
              </a:ext>
            </a:extLst>
          </p:cNvPr>
          <p:cNvGrpSpPr/>
          <p:nvPr/>
        </p:nvGrpSpPr>
        <p:grpSpPr>
          <a:xfrm>
            <a:off x="975097" y="102566"/>
            <a:ext cx="9183420" cy="6400112"/>
            <a:chOff x="1029379" y="225917"/>
            <a:chExt cx="9041565" cy="6348638"/>
          </a:xfrm>
        </p:grpSpPr>
        <p:grpSp>
          <p:nvGrpSpPr>
            <p:cNvPr id="4" name="Group 4"/>
            <p:cNvGrpSpPr/>
            <p:nvPr/>
          </p:nvGrpSpPr>
          <p:grpSpPr>
            <a:xfrm>
              <a:off x="1213013" y="1934366"/>
              <a:ext cx="2325188" cy="2972009"/>
              <a:chOff x="0" y="0"/>
              <a:chExt cx="1497355" cy="1913890"/>
            </a:xfrm>
          </p:grpSpPr>
          <p:sp>
            <p:nvSpPr>
              <p:cNvPr id="5" name="Freeform 5"/>
              <p:cNvSpPr/>
              <p:nvPr/>
            </p:nvSpPr>
            <p:spPr>
              <a:xfrm>
                <a:off x="0" y="0"/>
                <a:ext cx="1497355" cy="1913890"/>
              </a:xfrm>
              <a:custGeom>
                <a:avLst/>
                <a:gdLst/>
                <a:ahLst/>
                <a:cxnLst/>
                <a:rect l="l" t="t" r="r" b="b"/>
                <a:pathLst>
                  <a:path w="1497355" h="1913890">
                    <a:moveTo>
                      <a:pt x="0" y="0"/>
                    </a:moveTo>
                    <a:lnTo>
                      <a:pt x="0" y="1913890"/>
                    </a:lnTo>
                    <a:lnTo>
                      <a:pt x="1497355" y="1913890"/>
                    </a:lnTo>
                    <a:lnTo>
                      <a:pt x="1497355" y="0"/>
                    </a:lnTo>
                    <a:lnTo>
                      <a:pt x="0" y="0"/>
                    </a:lnTo>
                    <a:close/>
                    <a:moveTo>
                      <a:pt x="1436395" y="1852930"/>
                    </a:moveTo>
                    <a:lnTo>
                      <a:pt x="59690" y="1852930"/>
                    </a:lnTo>
                    <a:lnTo>
                      <a:pt x="59690" y="59690"/>
                    </a:lnTo>
                    <a:lnTo>
                      <a:pt x="1436395" y="59690"/>
                    </a:lnTo>
                    <a:lnTo>
                      <a:pt x="1436395" y="1852930"/>
                    </a:lnTo>
                    <a:close/>
                  </a:path>
                </a:pathLst>
              </a:custGeom>
              <a:solidFill>
                <a:srgbClr val="233670"/>
              </a:solidFill>
            </p:spPr>
            <p:txBody>
              <a:bodyPr/>
              <a:lstStyle/>
              <a:p>
                <a:endParaRPr lang="en-US"/>
              </a:p>
            </p:txBody>
          </p:sp>
        </p:grpSp>
        <p:grpSp>
          <p:nvGrpSpPr>
            <p:cNvPr id="6" name="Group 6"/>
            <p:cNvGrpSpPr/>
            <p:nvPr/>
          </p:nvGrpSpPr>
          <p:grpSpPr>
            <a:xfrm>
              <a:off x="5664945" y="4511698"/>
              <a:ext cx="4405999" cy="907355"/>
              <a:chOff x="-1" y="-74228"/>
              <a:chExt cx="2837339" cy="584311"/>
            </a:xfrm>
          </p:grpSpPr>
          <p:sp>
            <p:nvSpPr>
              <p:cNvPr id="7" name="Freeform 7"/>
              <p:cNvSpPr/>
              <p:nvPr/>
            </p:nvSpPr>
            <p:spPr>
              <a:xfrm>
                <a:off x="-1" y="-74228"/>
                <a:ext cx="2837339" cy="584311"/>
              </a:xfrm>
              <a:custGeom>
                <a:avLst/>
                <a:gdLst/>
                <a:ahLst/>
                <a:cxnLst/>
                <a:rect l="l" t="t" r="r" b="b"/>
                <a:pathLst>
                  <a:path w="2837339" h="584311">
                    <a:moveTo>
                      <a:pt x="0" y="0"/>
                    </a:moveTo>
                    <a:lnTo>
                      <a:pt x="0" y="584311"/>
                    </a:lnTo>
                    <a:lnTo>
                      <a:pt x="2837339" y="584311"/>
                    </a:lnTo>
                    <a:lnTo>
                      <a:pt x="2837339" y="0"/>
                    </a:lnTo>
                    <a:lnTo>
                      <a:pt x="0" y="0"/>
                    </a:lnTo>
                    <a:close/>
                    <a:moveTo>
                      <a:pt x="2776379" y="523351"/>
                    </a:moveTo>
                    <a:lnTo>
                      <a:pt x="59690" y="523351"/>
                    </a:lnTo>
                    <a:lnTo>
                      <a:pt x="59690" y="59690"/>
                    </a:lnTo>
                    <a:lnTo>
                      <a:pt x="2776379" y="59690"/>
                    </a:lnTo>
                    <a:lnTo>
                      <a:pt x="2776379" y="523351"/>
                    </a:lnTo>
                    <a:close/>
                  </a:path>
                </a:pathLst>
              </a:custGeom>
              <a:solidFill>
                <a:srgbClr val="172A54"/>
              </a:solidFill>
            </p:spPr>
          </p:sp>
        </p:grpSp>
        <p:grpSp>
          <p:nvGrpSpPr>
            <p:cNvPr id="8" name="Group 8"/>
            <p:cNvGrpSpPr/>
            <p:nvPr/>
          </p:nvGrpSpPr>
          <p:grpSpPr>
            <a:xfrm>
              <a:off x="5615737" y="1364803"/>
              <a:ext cx="4405999" cy="907355"/>
              <a:chOff x="-1" y="8767"/>
              <a:chExt cx="2837339" cy="584311"/>
            </a:xfrm>
          </p:grpSpPr>
          <p:sp>
            <p:nvSpPr>
              <p:cNvPr id="9" name="Freeform 9"/>
              <p:cNvSpPr/>
              <p:nvPr/>
            </p:nvSpPr>
            <p:spPr>
              <a:xfrm>
                <a:off x="-1" y="8767"/>
                <a:ext cx="2837339" cy="584311"/>
              </a:xfrm>
              <a:custGeom>
                <a:avLst/>
                <a:gdLst/>
                <a:ahLst/>
                <a:cxnLst/>
                <a:rect l="l" t="t" r="r" b="b"/>
                <a:pathLst>
                  <a:path w="2837339" h="584311">
                    <a:moveTo>
                      <a:pt x="0" y="0"/>
                    </a:moveTo>
                    <a:lnTo>
                      <a:pt x="0" y="584311"/>
                    </a:lnTo>
                    <a:lnTo>
                      <a:pt x="2837339" y="584311"/>
                    </a:lnTo>
                    <a:lnTo>
                      <a:pt x="2837339" y="0"/>
                    </a:lnTo>
                    <a:lnTo>
                      <a:pt x="0" y="0"/>
                    </a:lnTo>
                    <a:close/>
                    <a:moveTo>
                      <a:pt x="2776379" y="523351"/>
                    </a:moveTo>
                    <a:lnTo>
                      <a:pt x="59690" y="523351"/>
                    </a:lnTo>
                    <a:lnTo>
                      <a:pt x="59690" y="59690"/>
                    </a:lnTo>
                    <a:lnTo>
                      <a:pt x="2776379" y="59690"/>
                    </a:lnTo>
                    <a:lnTo>
                      <a:pt x="2776379" y="523351"/>
                    </a:lnTo>
                    <a:close/>
                  </a:path>
                </a:pathLst>
              </a:custGeom>
              <a:solidFill>
                <a:srgbClr val="172A54"/>
              </a:solidFill>
            </p:spPr>
          </p:sp>
        </p:grpSp>
        <p:grpSp>
          <p:nvGrpSpPr>
            <p:cNvPr id="10" name="Group 10"/>
            <p:cNvGrpSpPr/>
            <p:nvPr/>
          </p:nvGrpSpPr>
          <p:grpSpPr>
            <a:xfrm>
              <a:off x="5615738" y="294454"/>
              <a:ext cx="4405999" cy="907355"/>
              <a:chOff x="-1" y="83067"/>
              <a:chExt cx="2837339" cy="584311"/>
            </a:xfrm>
          </p:grpSpPr>
          <p:sp>
            <p:nvSpPr>
              <p:cNvPr id="11" name="Freeform 11"/>
              <p:cNvSpPr/>
              <p:nvPr/>
            </p:nvSpPr>
            <p:spPr>
              <a:xfrm>
                <a:off x="-1" y="83067"/>
                <a:ext cx="2837339" cy="584311"/>
              </a:xfrm>
              <a:custGeom>
                <a:avLst/>
                <a:gdLst/>
                <a:ahLst/>
                <a:cxnLst/>
                <a:rect l="l" t="t" r="r" b="b"/>
                <a:pathLst>
                  <a:path w="2837339" h="584311">
                    <a:moveTo>
                      <a:pt x="0" y="0"/>
                    </a:moveTo>
                    <a:lnTo>
                      <a:pt x="0" y="584311"/>
                    </a:lnTo>
                    <a:lnTo>
                      <a:pt x="2837339" y="584311"/>
                    </a:lnTo>
                    <a:lnTo>
                      <a:pt x="2837339" y="0"/>
                    </a:lnTo>
                    <a:lnTo>
                      <a:pt x="0" y="0"/>
                    </a:lnTo>
                    <a:close/>
                    <a:moveTo>
                      <a:pt x="2776379" y="523351"/>
                    </a:moveTo>
                    <a:lnTo>
                      <a:pt x="59690" y="523351"/>
                    </a:lnTo>
                    <a:lnTo>
                      <a:pt x="59690" y="59690"/>
                    </a:lnTo>
                    <a:lnTo>
                      <a:pt x="2776379" y="59690"/>
                    </a:lnTo>
                    <a:lnTo>
                      <a:pt x="2776379" y="523351"/>
                    </a:lnTo>
                    <a:close/>
                  </a:path>
                </a:pathLst>
              </a:custGeom>
              <a:solidFill>
                <a:srgbClr val="172A54"/>
              </a:solidFill>
            </p:spPr>
          </p:sp>
        </p:grpSp>
        <p:grpSp>
          <p:nvGrpSpPr>
            <p:cNvPr id="12" name="Group 12"/>
            <p:cNvGrpSpPr/>
            <p:nvPr/>
          </p:nvGrpSpPr>
          <p:grpSpPr>
            <a:xfrm>
              <a:off x="5615737" y="2430808"/>
              <a:ext cx="4405999" cy="907355"/>
              <a:chOff x="-1" y="-52940"/>
              <a:chExt cx="2837339" cy="584311"/>
            </a:xfrm>
          </p:grpSpPr>
          <p:sp>
            <p:nvSpPr>
              <p:cNvPr id="13" name="Freeform 13"/>
              <p:cNvSpPr/>
              <p:nvPr/>
            </p:nvSpPr>
            <p:spPr>
              <a:xfrm>
                <a:off x="-1" y="-52940"/>
                <a:ext cx="2837339" cy="584311"/>
              </a:xfrm>
              <a:custGeom>
                <a:avLst/>
                <a:gdLst/>
                <a:ahLst/>
                <a:cxnLst/>
                <a:rect l="l" t="t" r="r" b="b"/>
                <a:pathLst>
                  <a:path w="2837339" h="584311">
                    <a:moveTo>
                      <a:pt x="0" y="0"/>
                    </a:moveTo>
                    <a:lnTo>
                      <a:pt x="0" y="584311"/>
                    </a:lnTo>
                    <a:lnTo>
                      <a:pt x="2837339" y="584311"/>
                    </a:lnTo>
                    <a:lnTo>
                      <a:pt x="2837339" y="0"/>
                    </a:lnTo>
                    <a:lnTo>
                      <a:pt x="0" y="0"/>
                    </a:lnTo>
                    <a:close/>
                    <a:moveTo>
                      <a:pt x="2776379" y="523351"/>
                    </a:moveTo>
                    <a:lnTo>
                      <a:pt x="59690" y="523351"/>
                    </a:lnTo>
                    <a:lnTo>
                      <a:pt x="59690" y="59690"/>
                    </a:lnTo>
                    <a:lnTo>
                      <a:pt x="2776379" y="59690"/>
                    </a:lnTo>
                    <a:lnTo>
                      <a:pt x="2776379" y="523351"/>
                    </a:lnTo>
                    <a:close/>
                  </a:path>
                </a:pathLst>
              </a:custGeom>
              <a:solidFill>
                <a:srgbClr val="172A54"/>
              </a:solidFill>
            </p:spPr>
          </p:sp>
        </p:grpSp>
        <p:grpSp>
          <p:nvGrpSpPr>
            <p:cNvPr id="14" name="Group 14"/>
            <p:cNvGrpSpPr/>
            <p:nvPr/>
          </p:nvGrpSpPr>
          <p:grpSpPr>
            <a:xfrm>
              <a:off x="5641445" y="3435323"/>
              <a:ext cx="4405999" cy="907355"/>
              <a:chOff x="16554" y="-127536"/>
              <a:chExt cx="2837339" cy="584311"/>
            </a:xfrm>
          </p:grpSpPr>
          <p:sp>
            <p:nvSpPr>
              <p:cNvPr id="15" name="Freeform 15"/>
              <p:cNvSpPr/>
              <p:nvPr/>
            </p:nvSpPr>
            <p:spPr>
              <a:xfrm>
                <a:off x="16554" y="-127536"/>
                <a:ext cx="2837339" cy="584311"/>
              </a:xfrm>
              <a:custGeom>
                <a:avLst/>
                <a:gdLst/>
                <a:ahLst/>
                <a:cxnLst/>
                <a:rect l="l" t="t" r="r" b="b"/>
                <a:pathLst>
                  <a:path w="2837339" h="584311">
                    <a:moveTo>
                      <a:pt x="0" y="0"/>
                    </a:moveTo>
                    <a:lnTo>
                      <a:pt x="0" y="584311"/>
                    </a:lnTo>
                    <a:lnTo>
                      <a:pt x="2837339" y="584311"/>
                    </a:lnTo>
                    <a:lnTo>
                      <a:pt x="2837339" y="0"/>
                    </a:lnTo>
                    <a:lnTo>
                      <a:pt x="0" y="0"/>
                    </a:lnTo>
                    <a:close/>
                    <a:moveTo>
                      <a:pt x="2776379" y="523351"/>
                    </a:moveTo>
                    <a:lnTo>
                      <a:pt x="59690" y="523351"/>
                    </a:lnTo>
                    <a:lnTo>
                      <a:pt x="59690" y="59690"/>
                    </a:lnTo>
                    <a:lnTo>
                      <a:pt x="2776379" y="59690"/>
                    </a:lnTo>
                    <a:lnTo>
                      <a:pt x="2776379" y="523351"/>
                    </a:lnTo>
                    <a:close/>
                  </a:path>
                </a:pathLst>
              </a:custGeom>
              <a:solidFill>
                <a:srgbClr val="172A54"/>
              </a:solidFill>
            </p:spPr>
          </p:sp>
        </p:grpSp>
        <p:sp>
          <p:nvSpPr>
            <p:cNvPr id="16" name="AutoShape 16"/>
            <p:cNvSpPr/>
            <p:nvPr/>
          </p:nvSpPr>
          <p:spPr>
            <a:xfrm rot="-3240819">
              <a:off x="2812904" y="1984611"/>
              <a:ext cx="3517387" cy="0"/>
            </a:xfrm>
            <a:prstGeom prst="line">
              <a:avLst/>
            </a:prstGeom>
            <a:ln w="38100" cap="flat">
              <a:solidFill>
                <a:srgbClr val="172A54"/>
              </a:solidFill>
              <a:prstDash val="solid"/>
              <a:headEnd type="none" w="sm" len="sm"/>
              <a:tailEnd type="triangle" w="lg" len="med"/>
            </a:ln>
          </p:spPr>
        </p:sp>
        <p:sp>
          <p:nvSpPr>
            <p:cNvPr id="17" name="AutoShape 17"/>
            <p:cNvSpPr/>
            <p:nvPr/>
          </p:nvSpPr>
          <p:spPr>
            <a:xfrm rot="-2272132">
              <a:off x="3261105" y="2599129"/>
              <a:ext cx="2631731" cy="0"/>
            </a:xfrm>
            <a:prstGeom prst="line">
              <a:avLst/>
            </a:prstGeom>
            <a:ln w="38100" cap="flat">
              <a:solidFill>
                <a:srgbClr val="172A54"/>
              </a:solidFill>
              <a:prstDash val="solid"/>
              <a:headEnd type="none" w="sm" len="sm"/>
              <a:tailEnd type="triangle" w="lg" len="med"/>
            </a:ln>
          </p:spPr>
        </p:sp>
        <p:sp>
          <p:nvSpPr>
            <p:cNvPr id="18" name="AutoShape 18"/>
            <p:cNvSpPr/>
            <p:nvPr/>
          </p:nvSpPr>
          <p:spPr>
            <a:xfrm rot="-739108">
              <a:off x="3513724" y="3180832"/>
              <a:ext cx="2126494" cy="0"/>
            </a:xfrm>
            <a:prstGeom prst="line">
              <a:avLst/>
            </a:prstGeom>
            <a:ln w="38100" cap="flat">
              <a:solidFill>
                <a:srgbClr val="172A54"/>
              </a:solidFill>
              <a:prstDash val="solid"/>
              <a:headEnd type="none" w="sm" len="sm"/>
              <a:tailEnd type="triangle" w="lg" len="med"/>
            </a:ln>
          </p:spPr>
        </p:sp>
        <p:sp>
          <p:nvSpPr>
            <p:cNvPr id="19" name="AutoShape 19"/>
            <p:cNvSpPr/>
            <p:nvPr/>
          </p:nvSpPr>
          <p:spPr>
            <a:xfrm rot="1067477">
              <a:off x="3486030" y="3740219"/>
              <a:ext cx="2181882" cy="0"/>
            </a:xfrm>
            <a:prstGeom prst="line">
              <a:avLst/>
            </a:prstGeom>
            <a:ln w="38100" cap="flat">
              <a:solidFill>
                <a:srgbClr val="172A54"/>
              </a:solidFill>
              <a:prstDash val="solid"/>
              <a:headEnd type="none" w="sm" len="sm"/>
              <a:tailEnd type="triangle" w="lg" len="med"/>
            </a:ln>
          </p:spPr>
        </p:sp>
        <p:sp>
          <p:nvSpPr>
            <p:cNvPr id="20" name="AutoShape 20"/>
            <p:cNvSpPr/>
            <p:nvPr/>
          </p:nvSpPr>
          <p:spPr>
            <a:xfrm rot="2314645">
              <a:off x="3248226" y="4235449"/>
              <a:ext cx="2657489" cy="0"/>
            </a:xfrm>
            <a:prstGeom prst="line">
              <a:avLst/>
            </a:prstGeom>
            <a:ln w="38100" cap="flat">
              <a:solidFill>
                <a:srgbClr val="172A54"/>
              </a:solidFill>
              <a:prstDash val="solid"/>
              <a:headEnd type="none" w="sm" len="sm"/>
              <a:tailEnd type="triangle" w="lg" len="med"/>
            </a:ln>
          </p:spPr>
        </p:sp>
        <p:sp>
          <p:nvSpPr>
            <p:cNvPr id="21" name="AutoShape 21"/>
            <p:cNvSpPr/>
            <p:nvPr/>
          </p:nvSpPr>
          <p:spPr>
            <a:xfrm rot="3185282">
              <a:off x="2844836" y="4836413"/>
              <a:ext cx="3476285" cy="0"/>
            </a:xfrm>
            <a:prstGeom prst="line">
              <a:avLst/>
            </a:prstGeom>
            <a:ln w="38100" cap="flat">
              <a:solidFill>
                <a:srgbClr val="172A54"/>
              </a:solidFill>
              <a:prstDash val="solid"/>
              <a:headEnd type="none" w="sm" len="sm"/>
              <a:tailEnd type="triangle" w="lg" len="med"/>
            </a:ln>
          </p:spPr>
        </p:sp>
        <p:grpSp>
          <p:nvGrpSpPr>
            <p:cNvPr id="22" name="Group 22"/>
            <p:cNvGrpSpPr/>
            <p:nvPr/>
          </p:nvGrpSpPr>
          <p:grpSpPr>
            <a:xfrm>
              <a:off x="5654568" y="5540799"/>
              <a:ext cx="4405999" cy="907355"/>
              <a:chOff x="17827" y="-157376"/>
              <a:chExt cx="2837339" cy="584311"/>
            </a:xfrm>
          </p:grpSpPr>
          <p:sp>
            <p:nvSpPr>
              <p:cNvPr id="23" name="Freeform 23"/>
              <p:cNvSpPr/>
              <p:nvPr/>
            </p:nvSpPr>
            <p:spPr>
              <a:xfrm>
                <a:off x="17827" y="-157376"/>
                <a:ext cx="2837339" cy="584311"/>
              </a:xfrm>
              <a:custGeom>
                <a:avLst/>
                <a:gdLst/>
                <a:ahLst/>
                <a:cxnLst/>
                <a:rect l="l" t="t" r="r" b="b"/>
                <a:pathLst>
                  <a:path w="2837339" h="584311">
                    <a:moveTo>
                      <a:pt x="0" y="0"/>
                    </a:moveTo>
                    <a:lnTo>
                      <a:pt x="0" y="584311"/>
                    </a:lnTo>
                    <a:lnTo>
                      <a:pt x="2837339" y="584311"/>
                    </a:lnTo>
                    <a:lnTo>
                      <a:pt x="2837339" y="0"/>
                    </a:lnTo>
                    <a:lnTo>
                      <a:pt x="0" y="0"/>
                    </a:lnTo>
                    <a:close/>
                    <a:moveTo>
                      <a:pt x="2776379" y="523351"/>
                    </a:moveTo>
                    <a:lnTo>
                      <a:pt x="59690" y="523351"/>
                    </a:lnTo>
                    <a:lnTo>
                      <a:pt x="59690" y="59690"/>
                    </a:lnTo>
                    <a:lnTo>
                      <a:pt x="2776379" y="59690"/>
                    </a:lnTo>
                    <a:lnTo>
                      <a:pt x="2776379" y="523351"/>
                    </a:lnTo>
                    <a:close/>
                  </a:path>
                </a:pathLst>
              </a:custGeom>
              <a:solidFill>
                <a:srgbClr val="172A54"/>
              </a:solidFill>
            </p:spPr>
          </p:sp>
        </p:grpSp>
        <p:sp>
          <p:nvSpPr>
            <p:cNvPr id="25" name="TextBox 25"/>
            <p:cNvSpPr txBox="1"/>
            <p:nvPr/>
          </p:nvSpPr>
          <p:spPr>
            <a:xfrm>
              <a:off x="1452692" y="2303281"/>
              <a:ext cx="1811697" cy="402995"/>
            </a:xfrm>
            <a:prstGeom prst="rect">
              <a:avLst/>
            </a:prstGeom>
          </p:spPr>
          <p:txBody>
            <a:bodyPr lIns="0" tIns="0" rIns="0" bIns="0" rtlCol="0" anchor="t">
              <a:spAutoFit/>
            </a:bodyPr>
            <a:lstStyle/>
            <a:p>
              <a:pPr algn="ctr">
                <a:lnSpc>
                  <a:spcPts val="3360"/>
                </a:lnSpc>
                <a:spcBef>
                  <a:spcPct val="0"/>
                </a:spcBef>
              </a:pPr>
              <a:r>
                <a:rPr lang="en-US" sz="2399">
                  <a:solidFill>
                    <a:srgbClr val="B63636"/>
                  </a:solidFill>
                  <a:latin typeface="Montserrat Bold"/>
                </a:rPr>
                <a:t>eid.gov.rs</a:t>
              </a:r>
            </a:p>
          </p:txBody>
        </p:sp>
        <p:sp>
          <p:nvSpPr>
            <p:cNvPr id="26" name="TextBox 26"/>
            <p:cNvSpPr txBox="1"/>
            <p:nvPr/>
          </p:nvSpPr>
          <p:spPr>
            <a:xfrm>
              <a:off x="1302974" y="2934943"/>
              <a:ext cx="2155044" cy="1057277"/>
            </a:xfrm>
            <a:prstGeom prst="rect">
              <a:avLst/>
            </a:prstGeom>
          </p:spPr>
          <p:txBody>
            <a:bodyPr lIns="0" tIns="0" rIns="0" bIns="0" rtlCol="0" anchor="t">
              <a:spAutoFit/>
            </a:bodyPr>
            <a:lstStyle/>
            <a:p>
              <a:pPr algn="ctr">
                <a:lnSpc>
                  <a:spcPts val="2097"/>
                </a:lnSpc>
              </a:pPr>
              <a:r>
                <a:rPr lang="sr-Cyrl-RS" sz="1497" dirty="0">
                  <a:solidFill>
                    <a:srgbClr val="000000"/>
                  </a:solidFill>
                  <a:latin typeface="Montserrat"/>
                </a:rPr>
                <a:t>Национални портал за електронску идентификацију</a:t>
              </a:r>
              <a:r>
                <a:rPr lang="pl-PL" sz="1497" dirty="0">
                  <a:solidFill>
                    <a:srgbClr val="000000"/>
                  </a:solidFill>
                  <a:latin typeface="Montserrat"/>
                </a:rPr>
                <a:t>
</a:t>
              </a:r>
              <a:endParaRPr lang="en-US" sz="1497" dirty="0">
                <a:solidFill>
                  <a:srgbClr val="000000"/>
                </a:solidFill>
                <a:latin typeface="Montserrat"/>
              </a:endParaRPr>
            </a:p>
          </p:txBody>
        </p:sp>
        <p:sp>
          <p:nvSpPr>
            <p:cNvPr id="27" name="TextBox 27"/>
            <p:cNvSpPr txBox="1"/>
            <p:nvPr/>
          </p:nvSpPr>
          <p:spPr>
            <a:xfrm>
              <a:off x="2063263" y="3735442"/>
              <a:ext cx="701894" cy="402995"/>
            </a:xfrm>
            <a:prstGeom prst="rect">
              <a:avLst/>
            </a:prstGeom>
          </p:spPr>
          <p:txBody>
            <a:bodyPr wrap="square" lIns="0" tIns="0" rIns="0" bIns="0" rtlCol="0" anchor="t">
              <a:spAutoFit/>
            </a:bodyPr>
            <a:lstStyle/>
            <a:p>
              <a:pPr algn="ctr">
                <a:lnSpc>
                  <a:spcPts val="3360"/>
                </a:lnSpc>
              </a:pPr>
              <a:r>
                <a:rPr lang="en-US" sz="2399" dirty="0">
                  <a:solidFill>
                    <a:srgbClr val="B63636"/>
                  </a:solidFill>
                  <a:latin typeface="Montserrat Bold"/>
                </a:rPr>
                <a:t>SSO</a:t>
              </a:r>
            </a:p>
          </p:txBody>
        </p:sp>
        <p:sp>
          <p:nvSpPr>
            <p:cNvPr id="28" name="TextBox 28"/>
            <p:cNvSpPr txBox="1"/>
            <p:nvPr/>
          </p:nvSpPr>
          <p:spPr>
            <a:xfrm>
              <a:off x="1029379" y="4186726"/>
              <a:ext cx="2736375" cy="825482"/>
            </a:xfrm>
            <a:prstGeom prst="rect">
              <a:avLst/>
            </a:prstGeom>
          </p:spPr>
          <p:txBody>
            <a:bodyPr lIns="0" tIns="0" rIns="0" bIns="0" rtlCol="0" anchor="t">
              <a:spAutoFit/>
            </a:bodyPr>
            <a:lstStyle/>
            <a:p>
              <a:pPr algn="ctr">
                <a:lnSpc>
                  <a:spcPts val="2193"/>
                </a:lnSpc>
              </a:pPr>
              <a:r>
                <a:rPr lang="sr-Cyrl-RS" sz="1566" dirty="0">
                  <a:solidFill>
                    <a:srgbClr val="000000"/>
                  </a:solidFill>
                  <a:latin typeface="Montserrat"/>
                </a:rPr>
                <a:t>Јединствено пријављивање</a:t>
              </a:r>
              <a:r>
                <a:rPr lang="en-US" sz="1566" dirty="0">
                  <a:solidFill>
                    <a:srgbClr val="000000"/>
                  </a:solidFill>
                  <a:latin typeface="Montserrat"/>
                </a:rPr>
                <a:t>
</a:t>
              </a:r>
            </a:p>
          </p:txBody>
        </p:sp>
        <p:sp>
          <p:nvSpPr>
            <p:cNvPr id="29" name="TextBox 29"/>
            <p:cNvSpPr txBox="1"/>
            <p:nvPr/>
          </p:nvSpPr>
          <p:spPr>
            <a:xfrm>
              <a:off x="5783396" y="427064"/>
              <a:ext cx="4027312" cy="860062"/>
            </a:xfrm>
            <a:prstGeom prst="rect">
              <a:avLst/>
            </a:prstGeom>
          </p:spPr>
          <p:txBody>
            <a:bodyPr wrap="square" lIns="0" tIns="0" rIns="0" bIns="0" rtlCol="0" anchor="t">
              <a:spAutoFit/>
            </a:bodyPr>
            <a:lstStyle/>
            <a:p>
              <a:pPr>
                <a:lnSpc>
                  <a:spcPts val="2617"/>
                </a:lnSpc>
              </a:pPr>
              <a:r>
                <a:rPr lang="sr-Cyrl-RS" sz="1869" dirty="0">
                  <a:solidFill>
                    <a:srgbClr val="B63636"/>
                  </a:solidFill>
                  <a:latin typeface="Montserrat Bold"/>
                </a:rPr>
                <a:t>Портал еУправа</a:t>
              </a:r>
              <a:endParaRPr lang="en-US" sz="1869" dirty="0">
                <a:solidFill>
                  <a:srgbClr val="B63636"/>
                </a:solidFill>
                <a:latin typeface="Montserrat Bold"/>
              </a:endParaRPr>
            </a:p>
            <a:p>
              <a:pPr>
                <a:lnSpc>
                  <a:spcPts val="2617"/>
                </a:lnSpc>
                <a:spcBef>
                  <a:spcPct val="0"/>
                </a:spcBef>
              </a:pPr>
              <a:r>
                <a:rPr lang="en-US" sz="1869" dirty="0">
                  <a:solidFill>
                    <a:srgbClr val="000000"/>
                  </a:solidFill>
                  <a:latin typeface="Montserrat"/>
                </a:rPr>
                <a:t>euprava.gov.rs</a:t>
              </a:r>
            </a:p>
          </p:txBody>
        </p:sp>
        <p:sp>
          <p:nvSpPr>
            <p:cNvPr id="30" name="TextBox 30"/>
            <p:cNvSpPr txBox="1"/>
            <p:nvPr/>
          </p:nvSpPr>
          <p:spPr>
            <a:xfrm>
              <a:off x="5772604" y="1467713"/>
              <a:ext cx="4027312" cy="642740"/>
            </a:xfrm>
            <a:prstGeom prst="rect">
              <a:avLst/>
            </a:prstGeom>
          </p:spPr>
          <p:txBody>
            <a:bodyPr wrap="square" lIns="0" tIns="0" rIns="0" bIns="0" rtlCol="0" anchor="t">
              <a:spAutoFit/>
            </a:bodyPr>
            <a:lstStyle/>
            <a:p>
              <a:pPr>
                <a:lnSpc>
                  <a:spcPts val="2617"/>
                </a:lnSpc>
              </a:pPr>
              <a:r>
                <a:rPr lang="sr-Cyrl-RS" sz="1869" dirty="0">
                  <a:solidFill>
                    <a:srgbClr val="B63636"/>
                  </a:solidFill>
                  <a:latin typeface="Montserrat Bold"/>
                </a:rPr>
                <a:t>еЗдравље</a:t>
              </a:r>
              <a:r>
                <a:rPr lang="en-US" sz="1869" dirty="0">
                  <a:solidFill>
                    <a:srgbClr val="B63636"/>
                  </a:solidFill>
                  <a:latin typeface="Montserrat Bold"/>
                </a:rPr>
                <a:t> </a:t>
              </a:r>
              <a:r>
                <a:rPr lang="sr-Cyrl-RS" sz="1869" dirty="0">
                  <a:solidFill>
                    <a:srgbClr val="B63636"/>
                  </a:solidFill>
                  <a:latin typeface="Montserrat Bold"/>
                </a:rPr>
                <a:t>Портал</a:t>
              </a:r>
              <a:endParaRPr lang="en-US" sz="1869" dirty="0">
                <a:solidFill>
                  <a:srgbClr val="B63636"/>
                </a:solidFill>
                <a:latin typeface="Montserrat Bold"/>
              </a:endParaRPr>
            </a:p>
            <a:p>
              <a:pPr>
                <a:lnSpc>
                  <a:spcPts val="2617"/>
                </a:lnSpc>
                <a:spcBef>
                  <a:spcPct val="0"/>
                </a:spcBef>
              </a:pPr>
              <a:r>
                <a:rPr lang="en-US" sz="1869" dirty="0">
                  <a:solidFill>
                    <a:srgbClr val="000000"/>
                  </a:solidFill>
                  <a:latin typeface="Montserrat"/>
                </a:rPr>
                <a:t>e-zdravlje.gov.rs</a:t>
              </a:r>
            </a:p>
          </p:txBody>
        </p:sp>
        <p:sp>
          <p:nvSpPr>
            <p:cNvPr id="31" name="TextBox 31"/>
            <p:cNvSpPr txBox="1"/>
            <p:nvPr/>
          </p:nvSpPr>
          <p:spPr>
            <a:xfrm>
              <a:off x="5772604" y="2543362"/>
              <a:ext cx="4048900" cy="642740"/>
            </a:xfrm>
            <a:prstGeom prst="rect">
              <a:avLst/>
            </a:prstGeom>
          </p:spPr>
          <p:txBody>
            <a:bodyPr wrap="square" lIns="0" tIns="0" rIns="0" bIns="0" rtlCol="0" anchor="t">
              <a:spAutoFit/>
            </a:bodyPr>
            <a:lstStyle/>
            <a:p>
              <a:pPr>
                <a:lnSpc>
                  <a:spcPts val="2617"/>
                </a:lnSpc>
              </a:pPr>
              <a:r>
                <a:rPr lang="sr-Cyrl-RS" sz="1869" dirty="0">
                  <a:solidFill>
                    <a:srgbClr val="B63636"/>
                  </a:solidFill>
                  <a:latin typeface="Montserrat Bold"/>
                </a:rPr>
                <a:t>есДневник</a:t>
              </a:r>
              <a:endParaRPr lang="en-US" sz="1869" dirty="0">
                <a:solidFill>
                  <a:srgbClr val="B63636"/>
                </a:solidFill>
                <a:latin typeface="Montserrat Bold"/>
              </a:endParaRPr>
            </a:p>
            <a:p>
              <a:pPr>
                <a:lnSpc>
                  <a:spcPts val="2617"/>
                </a:lnSpc>
                <a:spcBef>
                  <a:spcPct val="0"/>
                </a:spcBef>
              </a:pPr>
              <a:r>
                <a:rPr lang="en-US" sz="1869" dirty="0">
                  <a:solidFill>
                    <a:srgbClr val="000000"/>
                  </a:solidFill>
                  <a:latin typeface="Montserrat"/>
                </a:rPr>
                <a:t>moj.esdnevnik.rs</a:t>
              </a:r>
            </a:p>
          </p:txBody>
        </p:sp>
        <p:sp>
          <p:nvSpPr>
            <p:cNvPr id="32" name="TextBox 32"/>
            <p:cNvSpPr txBox="1"/>
            <p:nvPr/>
          </p:nvSpPr>
          <p:spPr>
            <a:xfrm>
              <a:off x="5759789" y="3518357"/>
              <a:ext cx="4040127" cy="642740"/>
            </a:xfrm>
            <a:prstGeom prst="rect">
              <a:avLst/>
            </a:prstGeom>
          </p:spPr>
          <p:txBody>
            <a:bodyPr wrap="square" lIns="0" tIns="0" rIns="0" bIns="0" rtlCol="0" anchor="t">
              <a:spAutoFit/>
            </a:bodyPr>
            <a:lstStyle/>
            <a:p>
              <a:pPr>
                <a:lnSpc>
                  <a:spcPts val="2617"/>
                </a:lnSpc>
              </a:pPr>
              <a:r>
                <a:rPr lang="sr-Cyrl-RS" sz="1869" dirty="0">
                  <a:solidFill>
                    <a:srgbClr val="B63636"/>
                  </a:solidFill>
                  <a:latin typeface="Montserrat Bold"/>
                </a:rPr>
                <a:t>Моја прва плата</a:t>
              </a:r>
              <a:r>
                <a:rPr lang="en-US" sz="1869" dirty="0">
                  <a:solidFill>
                    <a:srgbClr val="B63636"/>
                  </a:solidFill>
                  <a:latin typeface="Montserrat Bold"/>
                </a:rPr>
                <a:t>
</a:t>
              </a:r>
              <a:r>
                <a:rPr lang="en-US" sz="1869" dirty="0">
                  <a:solidFill>
                    <a:srgbClr val="000000"/>
                  </a:solidFill>
                  <a:latin typeface="Montserrat"/>
                </a:rPr>
                <a:t>mpp.gov.rs</a:t>
              </a:r>
            </a:p>
          </p:txBody>
        </p:sp>
        <p:sp>
          <p:nvSpPr>
            <p:cNvPr id="33" name="TextBox 33"/>
            <p:cNvSpPr txBox="1"/>
            <p:nvPr/>
          </p:nvSpPr>
          <p:spPr>
            <a:xfrm>
              <a:off x="5759788" y="4611278"/>
              <a:ext cx="4273096" cy="618503"/>
            </a:xfrm>
            <a:prstGeom prst="rect">
              <a:avLst/>
            </a:prstGeom>
          </p:spPr>
          <p:txBody>
            <a:bodyPr wrap="square" lIns="0" tIns="0" rIns="0" bIns="0" rtlCol="0" anchor="t">
              <a:spAutoFit/>
            </a:bodyPr>
            <a:lstStyle/>
            <a:p>
              <a:pPr>
                <a:lnSpc>
                  <a:spcPts val="2458"/>
                </a:lnSpc>
              </a:pPr>
              <a:r>
                <a:rPr lang="sr-Cyrl-RS" sz="1756" dirty="0">
                  <a:solidFill>
                    <a:srgbClr val="B63636"/>
                  </a:solidFill>
                  <a:latin typeface="Montserrat Bold"/>
                </a:rPr>
                <a:t>Локалне пореске администрације</a:t>
              </a:r>
              <a:r>
                <a:rPr lang="en-US" sz="1756" dirty="0">
                  <a:solidFill>
                    <a:srgbClr val="B63636"/>
                  </a:solidFill>
                  <a:latin typeface="Montserrat Bold"/>
                </a:rPr>
                <a:t>
</a:t>
              </a:r>
              <a:r>
                <a:rPr lang="en-US" sz="1813" dirty="0" err="1">
                  <a:solidFill>
                    <a:srgbClr val="000000"/>
                  </a:solidFill>
                  <a:latin typeface="Montserrat"/>
                </a:rPr>
                <a:t>lpa.gov.r</a:t>
              </a:r>
              <a:r>
                <a:rPr lang="sr-Latn-RS" sz="1813" dirty="0">
                  <a:solidFill>
                    <a:srgbClr val="000000"/>
                  </a:solidFill>
                  <a:latin typeface="Montserrat"/>
                </a:rPr>
                <a:t>s</a:t>
              </a:r>
              <a:endParaRPr lang="en-US" sz="1813" dirty="0">
                <a:solidFill>
                  <a:srgbClr val="000000"/>
                </a:solidFill>
                <a:latin typeface="Montserrat"/>
              </a:endParaRPr>
            </a:p>
          </p:txBody>
        </p:sp>
        <p:sp>
          <p:nvSpPr>
            <p:cNvPr id="34" name="TextBox 34"/>
            <p:cNvSpPr txBox="1"/>
            <p:nvPr/>
          </p:nvSpPr>
          <p:spPr>
            <a:xfrm>
              <a:off x="5854289" y="5665776"/>
              <a:ext cx="4027312" cy="685829"/>
            </a:xfrm>
            <a:prstGeom prst="rect">
              <a:avLst/>
            </a:prstGeom>
          </p:spPr>
          <p:txBody>
            <a:bodyPr wrap="square" lIns="0" tIns="0" rIns="0" bIns="0" rtlCol="0" anchor="t">
              <a:spAutoFit/>
            </a:bodyPr>
            <a:lstStyle/>
            <a:p>
              <a:pPr>
                <a:lnSpc>
                  <a:spcPts val="2800"/>
                </a:lnSpc>
                <a:spcBef>
                  <a:spcPct val="0"/>
                </a:spcBef>
              </a:pPr>
              <a:r>
                <a:rPr lang="sr-Cyrl-RS" sz="1756" dirty="0">
                  <a:solidFill>
                    <a:srgbClr val="B63636"/>
                  </a:solidFill>
                  <a:latin typeface="Montserrat Bold"/>
                </a:rPr>
                <a:t>еФактура</a:t>
              </a:r>
              <a:endParaRPr lang="sr-Latn-RS" sz="1756" dirty="0">
                <a:solidFill>
                  <a:srgbClr val="B63636"/>
                </a:solidFill>
                <a:latin typeface="Montserrat Bold"/>
              </a:endParaRPr>
            </a:p>
            <a:p>
              <a:pPr>
                <a:lnSpc>
                  <a:spcPts val="2800"/>
                </a:lnSpc>
                <a:spcBef>
                  <a:spcPct val="0"/>
                </a:spcBef>
              </a:pPr>
              <a:r>
                <a:rPr lang="sr-Latn-RS" sz="1813" dirty="0">
                  <a:solidFill>
                    <a:srgbClr val="000000"/>
                  </a:solidFill>
                  <a:latin typeface="Montserrat"/>
                </a:rPr>
                <a:t>efaktura.gov.rs</a:t>
              </a:r>
            </a:p>
          </p:txBody>
        </p:sp>
      </p:grpSp>
      <p:sp>
        <p:nvSpPr>
          <p:cNvPr id="35" name="TextBox 34"/>
          <p:cNvSpPr txBox="1"/>
          <p:nvPr/>
        </p:nvSpPr>
        <p:spPr>
          <a:xfrm>
            <a:off x="10142387" y="3140605"/>
            <a:ext cx="1922656" cy="1130438"/>
          </a:xfrm>
          <a:prstGeom prst="rect">
            <a:avLst/>
          </a:prstGeom>
          <a:noFill/>
        </p:spPr>
        <p:txBody>
          <a:bodyPr wrap="square" rtlCol="0">
            <a:spAutoFit/>
          </a:bodyPr>
          <a:lstStyle/>
          <a:p>
            <a:pPr algn="ctr">
              <a:lnSpc>
                <a:spcPts val="2800"/>
              </a:lnSpc>
              <a:spcBef>
                <a:spcPct val="0"/>
              </a:spcBef>
            </a:pPr>
            <a:r>
              <a:rPr lang="en-US" sz="1600" dirty="0">
                <a:solidFill>
                  <a:srgbClr val="B63636"/>
                </a:solidFill>
                <a:latin typeface="Montserrat Bold"/>
              </a:rPr>
              <a:t>... </a:t>
            </a:r>
            <a:r>
              <a:rPr lang="sr-Cyrl-RS" sz="1600" dirty="0">
                <a:solidFill>
                  <a:srgbClr val="B63636"/>
                </a:solidFill>
                <a:latin typeface="Montserrat Bold"/>
              </a:rPr>
              <a:t>и многе друге платформе</a:t>
            </a:r>
            <a:endParaRPr lang="en-US" sz="1600" dirty="0">
              <a:solidFill>
                <a:srgbClr val="B63636"/>
              </a:solidFill>
              <a:latin typeface="Montserrat Bold"/>
            </a:endParaRPr>
          </a:p>
        </p:txBody>
      </p:sp>
      <p:sp>
        <p:nvSpPr>
          <p:cNvPr id="38" name="TextBox 37"/>
          <p:cNvSpPr txBox="1"/>
          <p:nvPr/>
        </p:nvSpPr>
        <p:spPr>
          <a:xfrm>
            <a:off x="157916" y="232039"/>
            <a:ext cx="5170567" cy="1323632"/>
          </a:xfrm>
          <a:prstGeom prst="rect">
            <a:avLst/>
          </a:prstGeom>
          <a:noFill/>
        </p:spPr>
        <p:txBody>
          <a:bodyPr wrap="square" rtlCol="0">
            <a:spAutoFit/>
          </a:bodyPr>
          <a:lstStyle/>
          <a:p>
            <a:r>
              <a:rPr lang="sr-Cyrl-RS" sz="2667" b="1" dirty="0">
                <a:solidFill>
                  <a:schemeClr val="accent1">
                    <a:lumMod val="50000"/>
                  </a:schemeClr>
                </a:solidFill>
                <a:latin typeface="Montserrat Bold"/>
              </a:rPr>
              <a:t>Национални портал за електронску идентификацију</a:t>
            </a:r>
            <a:endParaRPr lang="en-US" sz="3200" dirty="0">
              <a:solidFill>
                <a:srgbClr val="253965"/>
              </a:solidFill>
              <a:latin typeface="Montserrat" panose="00000500000000000000" pitchFamily="2" charset="0"/>
            </a:endParaRPr>
          </a:p>
        </p:txBody>
      </p:sp>
      <p:pic>
        <p:nvPicPr>
          <p:cNvPr id="40" name="Picture 39">
            <a:extLst>
              <a:ext uri="{FF2B5EF4-FFF2-40B4-BE49-F238E27FC236}">
                <a16:creationId xmlns:a16="http://schemas.microsoft.com/office/drawing/2014/main" id="{43AC348E-5CFA-4821-3D74-F51FEB8AA90A}"/>
              </a:ext>
            </a:extLst>
          </p:cNvPr>
          <p:cNvPicPr>
            <a:picLocks noChangeAspect="1"/>
          </p:cNvPicPr>
          <p:nvPr/>
        </p:nvPicPr>
        <p:blipFill>
          <a:blip r:embed="rId2">
            <a:alphaModFix amt="9999"/>
          </a:blip>
          <a:srcRect/>
          <a:stretch>
            <a:fillRect/>
          </a:stretch>
        </p:blipFill>
        <p:spPr>
          <a:xfrm>
            <a:off x="-663194" y="1644971"/>
            <a:ext cx="4989129" cy="4989129"/>
          </a:xfrm>
          <a:prstGeom prst="rect">
            <a:avLst/>
          </a:prstGeom>
        </p:spPr>
      </p:pic>
      <p:pic>
        <p:nvPicPr>
          <p:cNvPr id="41" name="Picture 40">
            <a:extLst>
              <a:ext uri="{FF2B5EF4-FFF2-40B4-BE49-F238E27FC236}">
                <a16:creationId xmlns:a16="http://schemas.microsoft.com/office/drawing/2014/main" id="{2E3BA159-59BC-42D2-9BBC-F0FC9E9D9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7126" y="-56271"/>
            <a:ext cx="2244874" cy="1262742"/>
          </a:xfrm>
          <a:prstGeom prst="rect">
            <a:avLst/>
          </a:prstGeom>
        </p:spPr>
      </p:pic>
      <p:cxnSp>
        <p:nvCxnSpPr>
          <p:cNvPr id="42" name="Straight Connector 41">
            <a:extLst>
              <a:ext uri="{FF2B5EF4-FFF2-40B4-BE49-F238E27FC236}">
                <a16:creationId xmlns:a16="http://schemas.microsoft.com/office/drawing/2014/main" id="{F0801AB2-DEA0-4426-B4B5-771F3B27D4FA}"/>
              </a:ext>
            </a:extLst>
          </p:cNvPr>
          <p:cNvCxnSpPr>
            <a:cxnSpLocks/>
          </p:cNvCxnSpPr>
          <p:nvPr/>
        </p:nvCxnSpPr>
        <p:spPr>
          <a:xfrm>
            <a:off x="174161" y="1555671"/>
            <a:ext cx="4677674"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F0588ED-998C-7584-445D-9C5DBA58D191}"/>
              </a:ext>
            </a:extLst>
          </p:cNvPr>
          <p:cNvSpPr/>
          <p:nvPr/>
        </p:nvSpPr>
        <p:spPr>
          <a:xfrm rot="5400000">
            <a:off x="5907679" y="573686"/>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4CC6949F-658D-5473-72B1-69B6CCAA0CF1}"/>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sp>
        <p:nvSpPr>
          <p:cNvPr id="3" name="Slide Number Placeholder 2">
            <a:extLst>
              <a:ext uri="{FF2B5EF4-FFF2-40B4-BE49-F238E27FC236}">
                <a16:creationId xmlns:a16="http://schemas.microsoft.com/office/drawing/2014/main" id="{4DC327CB-BD95-0C58-BFB3-2EC610AC8999}"/>
              </a:ext>
            </a:extLst>
          </p:cNvPr>
          <p:cNvSpPr>
            <a:spLocks noGrp="1"/>
          </p:cNvSpPr>
          <p:nvPr>
            <p:ph type="sldNum" sz="quarter" idx="12"/>
          </p:nvPr>
        </p:nvSpPr>
        <p:spPr>
          <a:xfrm>
            <a:off x="9402583" y="6497750"/>
            <a:ext cx="2743200" cy="365125"/>
          </a:xfrm>
        </p:spPr>
        <p:txBody>
          <a:bodyPr/>
          <a:lstStyle/>
          <a:p>
            <a:fld id="{826582DE-2E78-43A0-A32B-7F8B424C53B6}" type="slidenum">
              <a:rPr lang="en-US" smtClean="0"/>
              <a:t>13</a:t>
            </a:fld>
            <a:endParaRPr lang="en-US" dirty="0"/>
          </a:p>
        </p:txBody>
      </p:sp>
    </p:spTree>
    <p:extLst>
      <p:ext uri="{BB962C8B-B14F-4D97-AF65-F5344CB8AC3E}">
        <p14:creationId xmlns:p14="http://schemas.microsoft.com/office/powerpoint/2010/main" val="2273362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22" t="7751" r="7975" b="23921"/>
          <a:stretch>
            <a:fillRect/>
          </a:stretch>
        </p:blipFill>
        <p:spPr>
          <a:xfrm>
            <a:off x="-167838" y="-36471"/>
            <a:ext cx="12192000" cy="6858000"/>
          </a:xfrm>
          <a:prstGeom prst="rect">
            <a:avLst/>
          </a:prstGeom>
        </p:spPr>
      </p:pic>
      <p:sp>
        <p:nvSpPr>
          <p:cNvPr id="3" name="AutoShape 3"/>
          <p:cNvSpPr/>
          <p:nvPr/>
        </p:nvSpPr>
        <p:spPr>
          <a:xfrm rot="5400000">
            <a:off x="-247510" y="810275"/>
            <a:ext cx="1191051" cy="0"/>
          </a:xfrm>
          <a:prstGeom prst="line">
            <a:avLst/>
          </a:prstGeom>
          <a:ln w="57150" cap="flat">
            <a:solidFill>
              <a:srgbClr val="FFFFFF"/>
            </a:solidFill>
            <a:prstDash val="solid"/>
            <a:headEnd type="none" w="sm" len="sm"/>
            <a:tailEnd type="none" w="sm" len="sm"/>
          </a:ln>
        </p:spPr>
      </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68790" y="2932993"/>
            <a:ext cx="3296605" cy="2241692"/>
          </a:xfrm>
          <a:prstGeom prst="rect">
            <a:avLst/>
          </a:prstGeom>
        </p:spPr>
      </p:pic>
      <p:sp>
        <p:nvSpPr>
          <p:cNvPr id="5" name="AutoShape 5"/>
          <p:cNvSpPr/>
          <p:nvPr/>
        </p:nvSpPr>
        <p:spPr>
          <a:xfrm rot="5400000">
            <a:off x="1632584" y="3954922"/>
            <a:ext cx="4765685" cy="0"/>
          </a:xfrm>
          <a:prstGeom prst="line">
            <a:avLst/>
          </a:prstGeom>
          <a:ln w="57150" cap="flat">
            <a:solidFill>
              <a:srgbClr val="FFFFFF"/>
            </a:solidFill>
            <a:prstDash val="solid"/>
            <a:headEnd type="none" w="sm" len="sm"/>
            <a:tailEnd type="none" w="sm" len="sm"/>
          </a:ln>
        </p:spPr>
      </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3522" y="3772632"/>
            <a:ext cx="825435" cy="47425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1342" y="5216675"/>
            <a:ext cx="587097" cy="696851"/>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39478" y="5358835"/>
            <a:ext cx="464583" cy="573559"/>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595528" y="5911237"/>
            <a:ext cx="677370" cy="700124"/>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349064" y="3597159"/>
            <a:ext cx="848630" cy="848630"/>
          </a:xfrm>
          <a:prstGeom prst="rect">
            <a:avLst/>
          </a:prstGeom>
        </p:spPr>
      </p:pic>
      <p:pic>
        <p:nvPicPr>
          <p:cNvPr id="11" name="Picture 11"/>
          <p:cNvPicPr>
            <a:picLocks noChangeAspect="1"/>
          </p:cNvPicPr>
          <p:nvPr/>
        </p:nvPicPr>
        <p:blipFill>
          <a:blip r:embed="rId15">
            <a:alphaModFix amt="73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7880" y="1460537"/>
            <a:ext cx="819619" cy="927552"/>
          </a:xfrm>
          <a:prstGeom prst="rect">
            <a:avLst/>
          </a:prstGeom>
        </p:spPr>
      </p:pic>
      <p:sp>
        <p:nvSpPr>
          <p:cNvPr id="12" name="AutoShape 12"/>
          <p:cNvSpPr/>
          <p:nvPr/>
        </p:nvSpPr>
        <p:spPr>
          <a:xfrm rot="5400000">
            <a:off x="5961803" y="3976172"/>
            <a:ext cx="4715292" cy="0"/>
          </a:xfrm>
          <a:prstGeom prst="line">
            <a:avLst/>
          </a:prstGeom>
          <a:ln w="57150" cap="flat">
            <a:solidFill>
              <a:srgbClr val="FFFFFF"/>
            </a:solidFill>
            <a:prstDash val="solid"/>
            <a:headEnd type="none" w="sm" len="sm"/>
            <a:tailEnd type="none" w="sm" len="sm"/>
          </a:ln>
        </p:spPr>
      </p:sp>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923948" y="281066"/>
            <a:ext cx="791001" cy="904001"/>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9687432" y="1792893"/>
            <a:ext cx="573533" cy="643761"/>
          </a:xfrm>
          <a:prstGeom prst="rect">
            <a:avLst/>
          </a:prstGeom>
        </p:spPr>
      </p:pic>
      <p:pic>
        <p:nvPicPr>
          <p:cNvPr id="15" name="Picture 1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654011" y="307610"/>
            <a:ext cx="754091" cy="610814"/>
          </a:xfrm>
          <a:prstGeom prst="rect">
            <a:avLst/>
          </a:prstGeom>
        </p:spPr>
      </p:pic>
      <p:pic>
        <p:nvPicPr>
          <p:cNvPr id="16" name="Picture 1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4737929" y="1677970"/>
            <a:ext cx="822909" cy="822909"/>
          </a:xfrm>
          <a:prstGeom prst="rect">
            <a:avLst/>
          </a:prstGeom>
        </p:spPr>
      </p:pic>
      <p:sp>
        <p:nvSpPr>
          <p:cNvPr id="17" name="TextBox 17"/>
          <p:cNvSpPr txBox="1"/>
          <p:nvPr/>
        </p:nvSpPr>
        <p:spPr>
          <a:xfrm>
            <a:off x="516646" y="435711"/>
            <a:ext cx="2347215" cy="1185966"/>
          </a:xfrm>
          <a:prstGeom prst="rect">
            <a:avLst/>
          </a:prstGeom>
        </p:spPr>
        <p:txBody>
          <a:bodyPr wrap="square" lIns="0" tIns="0" rIns="0" bIns="0" rtlCol="0" anchor="t">
            <a:spAutoFit/>
          </a:bodyPr>
          <a:lstStyle/>
          <a:p>
            <a:pPr algn="ctr">
              <a:lnSpc>
                <a:spcPts val="4806"/>
              </a:lnSpc>
            </a:pPr>
            <a:r>
              <a:rPr lang="sr-Cyrl-RS" sz="3432" dirty="0" err="1">
                <a:solidFill>
                  <a:srgbClr val="FFFFFF"/>
                </a:solidFill>
                <a:latin typeface="Montserrat Bold"/>
              </a:rPr>
              <a:t>еУслуге</a:t>
            </a:r>
            <a:endParaRPr lang="en-US" sz="3432" dirty="0">
              <a:solidFill>
                <a:srgbClr val="FFFFFF"/>
              </a:solidFill>
              <a:latin typeface="Montserrat Bold"/>
            </a:endParaRPr>
          </a:p>
          <a:p>
            <a:pPr algn="ctr">
              <a:lnSpc>
                <a:spcPts val="4806"/>
              </a:lnSpc>
              <a:spcBef>
                <a:spcPct val="0"/>
              </a:spcBef>
            </a:pPr>
            <a:endParaRPr lang="en-US" sz="3432" dirty="0">
              <a:solidFill>
                <a:srgbClr val="FFFFFF"/>
              </a:solidFill>
              <a:latin typeface="Montserrat Bold"/>
            </a:endParaRPr>
          </a:p>
        </p:txBody>
      </p:sp>
      <p:sp>
        <p:nvSpPr>
          <p:cNvPr id="18" name="TextBox 18"/>
          <p:cNvSpPr txBox="1"/>
          <p:nvPr/>
        </p:nvSpPr>
        <p:spPr>
          <a:xfrm>
            <a:off x="10314874" y="1992981"/>
            <a:ext cx="1314070" cy="1012328"/>
          </a:xfrm>
          <a:prstGeom prst="rect">
            <a:avLst/>
          </a:prstGeom>
        </p:spPr>
        <p:txBody>
          <a:bodyPr wrap="square" lIns="0" tIns="0" rIns="0" bIns="0" rtlCol="0" anchor="t">
            <a:spAutoFit/>
          </a:bodyPr>
          <a:lstStyle/>
          <a:p>
            <a:pPr algn="ctr">
              <a:lnSpc>
                <a:spcPts val="4075"/>
              </a:lnSpc>
            </a:pPr>
            <a:r>
              <a:rPr lang="sr-Cyrl-RS" sz="2911" dirty="0" err="1">
                <a:solidFill>
                  <a:srgbClr val="FF1616"/>
                </a:solidFill>
                <a:latin typeface="Montserrat Bold"/>
              </a:rPr>
              <a:t>еБеба</a:t>
            </a:r>
            <a:endParaRPr lang="en-US" sz="2911" dirty="0">
              <a:solidFill>
                <a:srgbClr val="FF1616"/>
              </a:solidFill>
              <a:latin typeface="Montserrat Bold"/>
            </a:endParaRPr>
          </a:p>
          <a:p>
            <a:pPr algn="ctr">
              <a:lnSpc>
                <a:spcPts val="4075"/>
              </a:lnSpc>
              <a:spcBef>
                <a:spcPct val="0"/>
              </a:spcBef>
            </a:pPr>
            <a:endParaRPr lang="en-US" sz="2911" dirty="0">
              <a:solidFill>
                <a:srgbClr val="FF1616"/>
              </a:solidFill>
              <a:latin typeface="Montserrat Bold"/>
            </a:endParaRPr>
          </a:p>
        </p:txBody>
      </p:sp>
      <p:sp>
        <p:nvSpPr>
          <p:cNvPr id="19" name="TextBox 19"/>
          <p:cNvSpPr txBox="1"/>
          <p:nvPr/>
        </p:nvSpPr>
        <p:spPr>
          <a:xfrm>
            <a:off x="10260965" y="1593127"/>
            <a:ext cx="1500129" cy="402995"/>
          </a:xfrm>
          <a:prstGeom prst="rect">
            <a:avLst/>
          </a:prstGeom>
        </p:spPr>
        <p:txBody>
          <a:bodyPr wrap="square" lIns="0" tIns="0" rIns="0" bIns="0" rtlCol="0" anchor="t">
            <a:spAutoFit/>
          </a:bodyPr>
          <a:lstStyle/>
          <a:p>
            <a:pPr algn="ctr">
              <a:lnSpc>
                <a:spcPts val="3360"/>
              </a:lnSpc>
              <a:spcBef>
                <a:spcPct val="0"/>
              </a:spcBef>
            </a:pPr>
            <a:r>
              <a:rPr lang="en-US" sz="2399" dirty="0">
                <a:solidFill>
                  <a:srgbClr val="FFFFFF"/>
                </a:solidFill>
                <a:latin typeface="Montserrat Bold"/>
              </a:rPr>
              <a:t>373</a:t>
            </a:r>
            <a:r>
              <a:rPr lang="sr-Cyrl-RS" sz="2399" dirty="0">
                <a:solidFill>
                  <a:srgbClr val="FFFFFF"/>
                </a:solidFill>
                <a:latin typeface="Montserrat Bold"/>
              </a:rPr>
              <a:t>.</a:t>
            </a:r>
            <a:r>
              <a:rPr lang="en-US" sz="2399" dirty="0">
                <a:solidFill>
                  <a:srgbClr val="FFFFFF"/>
                </a:solidFill>
                <a:latin typeface="Montserrat Bold"/>
              </a:rPr>
              <a:t>292</a:t>
            </a:r>
          </a:p>
        </p:txBody>
      </p:sp>
      <p:sp>
        <p:nvSpPr>
          <p:cNvPr id="20" name="TextBox 20"/>
          <p:cNvSpPr txBox="1"/>
          <p:nvPr/>
        </p:nvSpPr>
        <p:spPr>
          <a:xfrm>
            <a:off x="8415269" y="733067"/>
            <a:ext cx="2255143" cy="839012"/>
          </a:xfrm>
          <a:prstGeom prst="rect">
            <a:avLst/>
          </a:prstGeom>
        </p:spPr>
        <p:txBody>
          <a:bodyPr lIns="0" tIns="0" rIns="0" bIns="0" rtlCol="0" anchor="t">
            <a:spAutoFit/>
          </a:bodyPr>
          <a:lstStyle/>
          <a:p>
            <a:pPr algn="ctr">
              <a:lnSpc>
                <a:spcPts val="3360"/>
              </a:lnSpc>
            </a:pPr>
            <a:r>
              <a:rPr lang="sr-Cyrl-RS" sz="2399" dirty="0" err="1">
                <a:solidFill>
                  <a:srgbClr val="FF1616"/>
                </a:solidFill>
                <a:latin typeface="Montserrat Bold"/>
              </a:rPr>
              <a:t>еВртић</a:t>
            </a:r>
            <a:endParaRPr lang="en-US" sz="2399" dirty="0">
              <a:solidFill>
                <a:srgbClr val="FF1616"/>
              </a:solidFill>
              <a:latin typeface="Montserrat Bold"/>
            </a:endParaRPr>
          </a:p>
          <a:p>
            <a:pPr algn="ctr">
              <a:lnSpc>
                <a:spcPts val="3360"/>
              </a:lnSpc>
              <a:spcBef>
                <a:spcPct val="0"/>
              </a:spcBef>
            </a:pPr>
            <a:endParaRPr lang="en-US" sz="2399" dirty="0">
              <a:solidFill>
                <a:srgbClr val="FF1616"/>
              </a:solidFill>
              <a:latin typeface="Montserrat Bold"/>
            </a:endParaRPr>
          </a:p>
        </p:txBody>
      </p:sp>
      <p:sp>
        <p:nvSpPr>
          <p:cNvPr id="21" name="TextBox 21"/>
          <p:cNvSpPr txBox="1"/>
          <p:nvPr/>
        </p:nvSpPr>
        <p:spPr>
          <a:xfrm>
            <a:off x="8874447" y="341540"/>
            <a:ext cx="1260153" cy="402995"/>
          </a:xfrm>
          <a:prstGeom prst="rect">
            <a:avLst/>
          </a:prstGeom>
        </p:spPr>
        <p:txBody>
          <a:bodyPr wrap="square" lIns="0" tIns="0" rIns="0" bIns="0" rtlCol="0" anchor="t">
            <a:spAutoFit/>
          </a:bodyPr>
          <a:lstStyle/>
          <a:p>
            <a:pPr algn="ctr">
              <a:lnSpc>
                <a:spcPts val="3360"/>
              </a:lnSpc>
              <a:spcBef>
                <a:spcPct val="0"/>
              </a:spcBef>
            </a:pPr>
            <a:r>
              <a:rPr lang="en-US" sz="2399" dirty="0">
                <a:solidFill>
                  <a:srgbClr val="FFFFFF"/>
                </a:solidFill>
                <a:latin typeface="Montserrat Bold"/>
              </a:rPr>
              <a:t>246.367</a:t>
            </a:r>
          </a:p>
        </p:txBody>
      </p:sp>
      <p:sp>
        <p:nvSpPr>
          <p:cNvPr id="22" name="TextBox 22"/>
          <p:cNvSpPr txBox="1"/>
          <p:nvPr/>
        </p:nvSpPr>
        <p:spPr>
          <a:xfrm>
            <a:off x="10493480" y="4018849"/>
            <a:ext cx="1267613" cy="839012"/>
          </a:xfrm>
          <a:prstGeom prst="rect">
            <a:avLst/>
          </a:prstGeom>
        </p:spPr>
        <p:txBody>
          <a:bodyPr wrap="square" lIns="0" tIns="0" rIns="0" bIns="0" rtlCol="0" anchor="t">
            <a:spAutoFit/>
          </a:bodyPr>
          <a:lstStyle/>
          <a:p>
            <a:pPr algn="ctr">
              <a:lnSpc>
                <a:spcPts val="3360"/>
              </a:lnSpc>
            </a:pPr>
            <a:r>
              <a:rPr lang="sr-Cyrl-RS" sz="2399" dirty="0" err="1">
                <a:solidFill>
                  <a:srgbClr val="FF1616"/>
                </a:solidFill>
                <a:latin typeface="Montserrat Bold"/>
              </a:rPr>
              <a:t>еЗУП</a:t>
            </a:r>
            <a:endParaRPr lang="en-US" sz="2399" dirty="0">
              <a:solidFill>
                <a:srgbClr val="FF1616"/>
              </a:solidFill>
              <a:latin typeface="Montserrat Bold"/>
            </a:endParaRPr>
          </a:p>
          <a:p>
            <a:pPr algn="ctr">
              <a:lnSpc>
                <a:spcPts val="3360"/>
              </a:lnSpc>
              <a:spcBef>
                <a:spcPct val="0"/>
              </a:spcBef>
            </a:pPr>
            <a:endParaRPr lang="en-US" sz="2399" dirty="0">
              <a:solidFill>
                <a:srgbClr val="FF1616"/>
              </a:solidFill>
              <a:latin typeface="Montserrat Bold"/>
            </a:endParaRPr>
          </a:p>
        </p:txBody>
      </p:sp>
      <p:sp>
        <p:nvSpPr>
          <p:cNvPr id="23" name="TextBox 23"/>
          <p:cNvSpPr txBox="1"/>
          <p:nvPr/>
        </p:nvSpPr>
        <p:spPr>
          <a:xfrm>
            <a:off x="10168682" y="3559059"/>
            <a:ext cx="1718518" cy="333681"/>
          </a:xfrm>
          <a:prstGeom prst="rect">
            <a:avLst/>
          </a:prstGeom>
        </p:spPr>
        <p:txBody>
          <a:bodyPr wrap="square" lIns="0" tIns="0" rIns="0" bIns="0" rtlCol="0" anchor="t">
            <a:spAutoFit/>
          </a:bodyPr>
          <a:lstStyle/>
          <a:p>
            <a:pPr algn="ctr">
              <a:lnSpc>
                <a:spcPts val="2844"/>
              </a:lnSpc>
              <a:spcBef>
                <a:spcPct val="0"/>
              </a:spcBef>
            </a:pPr>
            <a:r>
              <a:rPr lang="en-US" sz="2031" dirty="0">
                <a:solidFill>
                  <a:srgbClr val="FFFFFF"/>
                </a:solidFill>
                <a:latin typeface="Montserrat Bold"/>
              </a:rPr>
              <a:t>111</a:t>
            </a:r>
            <a:r>
              <a:rPr lang="sr-Cyrl-RS" sz="2031" dirty="0">
                <a:solidFill>
                  <a:srgbClr val="FFFFFF"/>
                </a:solidFill>
                <a:latin typeface="Montserrat Bold"/>
              </a:rPr>
              <a:t>.</a:t>
            </a:r>
            <a:r>
              <a:rPr lang="en-US" sz="2031" dirty="0">
                <a:solidFill>
                  <a:srgbClr val="FFFFFF"/>
                </a:solidFill>
                <a:latin typeface="Montserrat Bold"/>
              </a:rPr>
              <a:t>593.326 </a:t>
            </a:r>
          </a:p>
        </p:txBody>
      </p:sp>
      <p:sp>
        <p:nvSpPr>
          <p:cNvPr id="24" name="TextBox 24"/>
          <p:cNvSpPr txBox="1"/>
          <p:nvPr/>
        </p:nvSpPr>
        <p:spPr>
          <a:xfrm>
            <a:off x="5789132" y="5375064"/>
            <a:ext cx="1576869" cy="487185"/>
          </a:xfrm>
          <a:prstGeom prst="rect">
            <a:avLst/>
          </a:prstGeom>
        </p:spPr>
        <p:txBody>
          <a:bodyPr wrap="square" lIns="0" tIns="0" rIns="0" bIns="0" rtlCol="0" anchor="t">
            <a:spAutoFit/>
          </a:bodyPr>
          <a:lstStyle/>
          <a:p>
            <a:pPr algn="ctr">
              <a:lnSpc>
                <a:spcPts val="4104"/>
              </a:lnSpc>
              <a:spcBef>
                <a:spcPct val="0"/>
              </a:spcBef>
            </a:pPr>
            <a:r>
              <a:rPr lang="en-US" sz="2931" dirty="0">
                <a:solidFill>
                  <a:srgbClr val="FFFFFF"/>
                </a:solidFill>
                <a:latin typeface="Montserrat Bold"/>
              </a:rPr>
              <a:t>66</a:t>
            </a:r>
            <a:r>
              <a:rPr lang="sr-Cyrl-RS" sz="2931" dirty="0">
                <a:solidFill>
                  <a:srgbClr val="FFFFFF"/>
                </a:solidFill>
                <a:latin typeface="Montserrat Bold"/>
              </a:rPr>
              <a:t>.</a:t>
            </a:r>
            <a:r>
              <a:rPr lang="en-US" sz="2931" dirty="0">
                <a:solidFill>
                  <a:srgbClr val="FFFFFF"/>
                </a:solidFill>
                <a:latin typeface="Montserrat Bold"/>
              </a:rPr>
              <a:t>354</a:t>
            </a:r>
          </a:p>
        </p:txBody>
      </p:sp>
      <p:sp>
        <p:nvSpPr>
          <p:cNvPr id="25" name="TextBox 25"/>
          <p:cNvSpPr txBox="1"/>
          <p:nvPr/>
        </p:nvSpPr>
        <p:spPr>
          <a:xfrm>
            <a:off x="4629746" y="6032755"/>
            <a:ext cx="2932509" cy="243080"/>
          </a:xfrm>
          <a:prstGeom prst="rect">
            <a:avLst/>
          </a:prstGeom>
        </p:spPr>
        <p:txBody>
          <a:bodyPr lIns="0" tIns="0" rIns="0" bIns="0" rtlCol="0" anchor="t">
            <a:spAutoFit/>
          </a:bodyPr>
          <a:lstStyle/>
          <a:p>
            <a:pPr algn="ctr">
              <a:lnSpc>
                <a:spcPts val="1960"/>
              </a:lnSpc>
            </a:pPr>
            <a:r>
              <a:rPr lang="sr-Cyrl-RS" sz="1600" dirty="0" err="1">
                <a:solidFill>
                  <a:srgbClr val="FF1616"/>
                </a:solidFill>
                <a:latin typeface="Montserrat Bold"/>
              </a:rPr>
              <a:t>еУпис</a:t>
            </a:r>
            <a:r>
              <a:rPr lang="sr-Cyrl-RS" sz="1600" dirty="0">
                <a:solidFill>
                  <a:srgbClr val="FF1616"/>
                </a:solidFill>
                <a:latin typeface="Montserrat Bold"/>
              </a:rPr>
              <a:t> у основну школу</a:t>
            </a:r>
            <a:endParaRPr lang="en-US" sz="1600" dirty="0">
              <a:solidFill>
                <a:srgbClr val="FF1616"/>
              </a:solidFill>
              <a:latin typeface="Montserrat Bold"/>
            </a:endParaRPr>
          </a:p>
        </p:txBody>
      </p:sp>
      <p:sp>
        <p:nvSpPr>
          <p:cNvPr id="26" name="TextBox 26"/>
          <p:cNvSpPr txBox="1"/>
          <p:nvPr/>
        </p:nvSpPr>
        <p:spPr>
          <a:xfrm>
            <a:off x="9328755" y="5888125"/>
            <a:ext cx="1864419" cy="402995"/>
          </a:xfrm>
          <a:prstGeom prst="rect">
            <a:avLst/>
          </a:prstGeom>
        </p:spPr>
        <p:txBody>
          <a:bodyPr wrap="square" lIns="0" tIns="0" rIns="0" bIns="0" rtlCol="0" anchor="t">
            <a:spAutoFit/>
          </a:bodyPr>
          <a:lstStyle/>
          <a:p>
            <a:pPr algn="ctr">
              <a:lnSpc>
                <a:spcPts val="3360"/>
              </a:lnSpc>
              <a:spcBef>
                <a:spcPct val="0"/>
              </a:spcBef>
            </a:pPr>
            <a:r>
              <a:rPr lang="en-US" sz="2399" dirty="0">
                <a:solidFill>
                  <a:srgbClr val="FFFFFF"/>
                </a:solidFill>
                <a:latin typeface="Montserrat Bold"/>
              </a:rPr>
              <a:t> 6 </a:t>
            </a:r>
            <a:r>
              <a:rPr lang="sr-Cyrl-RS" sz="2399" dirty="0">
                <a:solidFill>
                  <a:srgbClr val="FFFFFF"/>
                </a:solidFill>
                <a:latin typeface="Montserrat Bold"/>
              </a:rPr>
              <a:t>милион</a:t>
            </a:r>
            <a:endParaRPr lang="en-US" sz="2399" dirty="0">
              <a:solidFill>
                <a:srgbClr val="FFFFFF"/>
              </a:solidFill>
              <a:latin typeface="Montserrat Bold"/>
            </a:endParaRPr>
          </a:p>
        </p:txBody>
      </p:sp>
      <p:sp>
        <p:nvSpPr>
          <p:cNvPr id="27" name="TextBox 27"/>
          <p:cNvSpPr txBox="1"/>
          <p:nvPr/>
        </p:nvSpPr>
        <p:spPr>
          <a:xfrm>
            <a:off x="1369841" y="5217553"/>
            <a:ext cx="1556157" cy="640496"/>
          </a:xfrm>
          <a:prstGeom prst="rect">
            <a:avLst/>
          </a:prstGeom>
        </p:spPr>
        <p:txBody>
          <a:bodyPr wrap="square" lIns="0" tIns="0" rIns="0" bIns="0" rtlCol="0" anchor="t">
            <a:spAutoFit/>
          </a:bodyPr>
          <a:lstStyle/>
          <a:p>
            <a:pPr algn="ctr">
              <a:lnSpc>
                <a:spcPts val="5352"/>
              </a:lnSpc>
              <a:spcBef>
                <a:spcPct val="0"/>
              </a:spcBef>
            </a:pPr>
            <a:r>
              <a:rPr lang="en-US" sz="3823">
                <a:solidFill>
                  <a:srgbClr val="FFFFFF"/>
                </a:solidFill>
                <a:latin typeface="Montserrat Bold"/>
              </a:rPr>
              <a:t>1.000</a:t>
            </a:r>
            <a:endParaRPr lang="en-US" sz="3823" dirty="0">
              <a:solidFill>
                <a:srgbClr val="FFFFFF"/>
              </a:solidFill>
              <a:latin typeface="Montserrat Bold"/>
            </a:endParaRPr>
          </a:p>
        </p:txBody>
      </p:sp>
      <p:sp>
        <p:nvSpPr>
          <p:cNvPr id="28" name="TextBox 28"/>
          <p:cNvSpPr txBox="1"/>
          <p:nvPr/>
        </p:nvSpPr>
        <p:spPr>
          <a:xfrm>
            <a:off x="254720" y="4379780"/>
            <a:ext cx="2748725" cy="749692"/>
          </a:xfrm>
          <a:prstGeom prst="rect">
            <a:avLst/>
          </a:prstGeom>
        </p:spPr>
        <p:txBody>
          <a:bodyPr wrap="square" lIns="0" tIns="0" rIns="0" bIns="0" rtlCol="0" anchor="t">
            <a:spAutoFit/>
          </a:bodyPr>
          <a:lstStyle/>
          <a:p>
            <a:pPr algn="just">
              <a:lnSpc>
                <a:spcPts val="1962"/>
              </a:lnSpc>
            </a:pPr>
            <a:r>
              <a:rPr lang="sr-Cyrl-RS" sz="1401" dirty="0">
                <a:solidFill>
                  <a:srgbClr val="FF1616"/>
                </a:solidFill>
                <a:latin typeface="Montserrat Bold"/>
              </a:rPr>
              <a:t>Број заказаних термина за пасош и личну карту</a:t>
            </a:r>
            <a:r>
              <a:rPr lang="pl-PL" sz="1401" dirty="0">
                <a:solidFill>
                  <a:srgbClr val="FF1616"/>
                </a:solidFill>
                <a:latin typeface="Montserrat Bold"/>
              </a:rPr>
              <a:t>
</a:t>
            </a:r>
            <a:endParaRPr lang="en-US" sz="1401" dirty="0">
              <a:solidFill>
                <a:srgbClr val="FF1616"/>
              </a:solidFill>
              <a:latin typeface="Montserrat Bold"/>
            </a:endParaRPr>
          </a:p>
        </p:txBody>
      </p:sp>
      <p:sp>
        <p:nvSpPr>
          <p:cNvPr id="29" name="TextBox 29"/>
          <p:cNvSpPr txBox="1"/>
          <p:nvPr/>
        </p:nvSpPr>
        <p:spPr>
          <a:xfrm>
            <a:off x="5554139" y="173597"/>
            <a:ext cx="1929289" cy="402995"/>
          </a:xfrm>
          <a:prstGeom prst="rect">
            <a:avLst/>
          </a:prstGeom>
        </p:spPr>
        <p:txBody>
          <a:bodyPr wrap="square" lIns="0" tIns="0" rIns="0" bIns="0" rtlCol="0" anchor="t">
            <a:spAutoFit/>
          </a:bodyPr>
          <a:lstStyle/>
          <a:p>
            <a:pPr algn="ctr">
              <a:lnSpc>
                <a:spcPts val="3360"/>
              </a:lnSpc>
              <a:spcBef>
                <a:spcPct val="0"/>
              </a:spcBef>
            </a:pPr>
            <a:r>
              <a:rPr lang="sr-Latn-RS" sz="2399" dirty="0">
                <a:solidFill>
                  <a:srgbClr val="FFFFFF"/>
                </a:solidFill>
                <a:latin typeface="Montserrat Bold"/>
              </a:rPr>
              <a:t>7 </a:t>
            </a:r>
            <a:r>
              <a:rPr lang="sr-Cyrl-RS" sz="2399" dirty="0">
                <a:solidFill>
                  <a:srgbClr val="FFFFFF"/>
                </a:solidFill>
                <a:latin typeface="Montserrat Bold"/>
              </a:rPr>
              <a:t>милиона</a:t>
            </a:r>
            <a:r>
              <a:rPr lang="en-US" sz="2399" dirty="0">
                <a:solidFill>
                  <a:srgbClr val="FFFFFF"/>
                </a:solidFill>
                <a:latin typeface="Montserrat Bold"/>
              </a:rPr>
              <a:t> </a:t>
            </a:r>
          </a:p>
        </p:txBody>
      </p:sp>
      <p:sp>
        <p:nvSpPr>
          <p:cNvPr id="30" name="TextBox 30"/>
          <p:cNvSpPr txBox="1"/>
          <p:nvPr/>
        </p:nvSpPr>
        <p:spPr>
          <a:xfrm>
            <a:off x="1590938" y="1140618"/>
            <a:ext cx="1713442" cy="839012"/>
          </a:xfrm>
          <a:prstGeom prst="rect">
            <a:avLst/>
          </a:prstGeom>
        </p:spPr>
        <p:txBody>
          <a:bodyPr lIns="0" tIns="0" rIns="0" bIns="0" rtlCol="0" anchor="t">
            <a:spAutoFit/>
          </a:bodyPr>
          <a:lstStyle/>
          <a:p>
            <a:pPr algn="ctr">
              <a:lnSpc>
                <a:spcPts val="3360"/>
              </a:lnSpc>
            </a:pPr>
            <a:endParaRPr sz="1200" dirty="0"/>
          </a:p>
          <a:p>
            <a:pPr algn="ctr">
              <a:lnSpc>
                <a:spcPts val="3360"/>
              </a:lnSpc>
              <a:spcBef>
                <a:spcPct val="0"/>
              </a:spcBef>
            </a:pPr>
            <a:r>
              <a:rPr lang="en-US" sz="2000" dirty="0">
                <a:solidFill>
                  <a:srgbClr val="FFFFFF"/>
                </a:solidFill>
                <a:latin typeface="Montserrat Bold"/>
              </a:rPr>
              <a:t>1</a:t>
            </a:r>
            <a:r>
              <a:rPr lang="sr-Cyrl-RS" sz="2000" dirty="0">
                <a:solidFill>
                  <a:srgbClr val="FFFFFF"/>
                </a:solidFill>
                <a:latin typeface="Montserrat Bold"/>
              </a:rPr>
              <a:t>,</a:t>
            </a:r>
            <a:r>
              <a:rPr lang="sr-Latn-RS" sz="2000" dirty="0">
                <a:solidFill>
                  <a:srgbClr val="FFFFFF"/>
                </a:solidFill>
                <a:latin typeface="Montserrat Bold"/>
              </a:rPr>
              <a:t>5 </a:t>
            </a:r>
            <a:r>
              <a:rPr lang="sr-Cyrl-RS" sz="2000" dirty="0">
                <a:solidFill>
                  <a:srgbClr val="FFFFFF"/>
                </a:solidFill>
                <a:latin typeface="Montserrat Bold"/>
              </a:rPr>
              <a:t>милиона</a:t>
            </a:r>
            <a:endParaRPr lang="en-US" sz="2000" dirty="0">
              <a:solidFill>
                <a:srgbClr val="FFFFFF"/>
              </a:solidFill>
              <a:latin typeface="Montserrat Bold"/>
            </a:endParaRPr>
          </a:p>
        </p:txBody>
      </p:sp>
      <p:sp>
        <p:nvSpPr>
          <p:cNvPr id="31" name="TextBox 31"/>
          <p:cNvSpPr txBox="1"/>
          <p:nvPr/>
        </p:nvSpPr>
        <p:spPr>
          <a:xfrm>
            <a:off x="1114890" y="3452687"/>
            <a:ext cx="2324286" cy="839012"/>
          </a:xfrm>
          <a:prstGeom prst="rect">
            <a:avLst/>
          </a:prstGeom>
        </p:spPr>
        <p:txBody>
          <a:bodyPr wrap="square" lIns="0" tIns="0" rIns="0" bIns="0" rtlCol="0" anchor="t">
            <a:spAutoFit/>
          </a:bodyPr>
          <a:lstStyle/>
          <a:p>
            <a:pPr algn="ctr">
              <a:lnSpc>
                <a:spcPts val="3360"/>
              </a:lnSpc>
              <a:spcBef>
                <a:spcPct val="0"/>
              </a:spcBef>
            </a:pPr>
            <a:r>
              <a:rPr lang="en-US" sz="2399" dirty="0">
                <a:solidFill>
                  <a:srgbClr val="FFFFFF"/>
                </a:solidFill>
                <a:latin typeface="Montserrat Bold"/>
              </a:rPr>
              <a:t>                   </a:t>
            </a:r>
            <a:endParaRPr lang="sr-Cyrl-RS" sz="2399" dirty="0">
              <a:solidFill>
                <a:srgbClr val="FFFFFF"/>
              </a:solidFill>
              <a:latin typeface="Montserrat Bold"/>
            </a:endParaRPr>
          </a:p>
          <a:p>
            <a:pPr algn="ctr">
              <a:lnSpc>
                <a:spcPts val="3360"/>
              </a:lnSpc>
              <a:spcBef>
                <a:spcPct val="0"/>
              </a:spcBef>
            </a:pPr>
            <a:r>
              <a:rPr lang="en-US" sz="2399" dirty="0">
                <a:solidFill>
                  <a:srgbClr val="FFFFFF"/>
                </a:solidFill>
                <a:latin typeface="Montserrat Bold"/>
              </a:rPr>
              <a:t>3 </a:t>
            </a:r>
            <a:r>
              <a:rPr lang="sr-Cyrl-RS" sz="2399" dirty="0">
                <a:solidFill>
                  <a:srgbClr val="FFFFFF"/>
                </a:solidFill>
                <a:latin typeface="Montserrat Bold"/>
              </a:rPr>
              <a:t>милиона</a:t>
            </a:r>
            <a:r>
              <a:rPr lang="en-US" sz="2399" dirty="0">
                <a:solidFill>
                  <a:srgbClr val="FFFFFF"/>
                </a:solidFill>
                <a:latin typeface="Montserrat Bold"/>
              </a:rPr>
              <a:t>                                                                                                           </a:t>
            </a:r>
          </a:p>
        </p:txBody>
      </p:sp>
      <p:sp>
        <p:nvSpPr>
          <p:cNvPr id="32" name="TextBox 32"/>
          <p:cNvSpPr txBox="1"/>
          <p:nvPr/>
        </p:nvSpPr>
        <p:spPr>
          <a:xfrm>
            <a:off x="707880" y="5888125"/>
            <a:ext cx="2643301" cy="749692"/>
          </a:xfrm>
          <a:prstGeom prst="rect">
            <a:avLst/>
          </a:prstGeom>
        </p:spPr>
        <p:txBody>
          <a:bodyPr wrap="square" lIns="0" tIns="0" rIns="0" bIns="0" rtlCol="0" anchor="t">
            <a:spAutoFit/>
          </a:bodyPr>
          <a:lstStyle/>
          <a:p>
            <a:pPr algn="just">
              <a:lnSpc>
                <a:spcPts val="1960"/>
              </a:lnSpc>
            </a:pPr>
            <a:r>
              <a:rPr lang="sr-Cyrl-RS" sz="1400" dirty="0">
                <a:solidFill>
                  <a:srgbClr val="FF1616"/>
                </a:solidFill>
                <a:latin typeface="Montserrat Bold"/>
              </a:rPr>
              <a:t>Паркинг сервис за особе са инвалидитетом</a:t>
            </a:r>
            <a:endParaRPr lang="en-US" sz="1400" dirty="0">
              <a:solidFill>
                <a:srgbClr val="FF1616"/>
              </a:solidFill>
              <a:latin typeface="Montserrat Bold"/>
            </a:endParaRPr>
          </a:p>
          <a:p>
            <a:pPr algn="just">
              <a:lnSpc>
                <a:spcPts val="1960"/>
              </a:lnSpc>
              <a:spcBef>
                <a:spcPct val="0"/>
              </a:spcBef>
            </a:pPr>
            <a:endParaRPr lang="en-US" sz="1400" dirty="0">
              <a:solidFill>
                <a:srgbClr val="FF1616"/>
              </a:solidFill>
              <a:latin typeface="Montserrat Bold"/>
            </a:endParaRPr>
          </a:p>
        </p:txBody>
      </p:sp>
      <p:sp>
        <p:nvSpPr>
          <p:cNvPr id="33" name="TextBox 33"/>
          <p:cNvSpPr txBox="1"/>
          <p:nvPr/>
        </p:nvSpPr>
        <p:spPr>
          <a:xfrm>
            <a:off x="9451138" y="6378781"/>
            <a:ext cx="2177806" cy="568361"/>
          </a:xfrm>
          <a:prstGeom prst="rect">
            <a:avLst/>
          </a:prstGeom>
        </p:spPr>
        <p:txBody>
          <a:bodyPr wrap="square" lIns="0" tIns="0" rIns="0" bIns="0" rtlCol="0" anchor="t">
            <a:spAutoFit/>
          </a:bodyPr>
          <a:lstStyle/>
          <a:p>
            <a:pPr algn="ctr">
              <a:lnSpc>
                <a:spcPts val="2306"/>
              </a:lnSpc>
            </a:pPr>
            <a:r>
              <a:rPr lang="sr-Cyrl-RS" sz="1647" dirty="0">
                <a:solidFill>
                  <a:srgbClr val="FF1616"/>
                </a:solidFill>
                <a:latin typeface="Montserrat Bold"/>
              </a:rPr>
              <a:t>Ковид сертификат</a:t>
            </a:r>
            <a:r>
              <a:rPr lang="en-US" sz="1647" dirty="0">
                <a:solidFill>
                  <a:srgbClr val="FF1616"/>
                </a:solidFill>
                <a:latin typeface="Montserrat Bold"/>
              </a:rPr>
              <a:t>
</a:t>
            </a:r>
          </a:p>
        </p:txBody>
      </p:sp>
      <p:sp>
        <p:nvSpPr>
          <p:cNvPr id="34" name="TextBox 34"/>
          <p:cNvSpPr txBox="1"/>
          <p:nvPr/>
        </p:nvSpPr>
        <p:spPr>
          <a:xfrm>
            <a:off x="1761178" y="1923005"/>
            <a:ext cx="1590005" cy="368819"/>
          </a:xfrm>
          <a:prstGeom prst="rect">
            <a:avLst/>
          </a:prstGeom>
        </p:spPr>
        <p:txBody>
          <a:bodyPr wrap="square" lIns="0" tIns="0" rIns="0" bIns="0" rtlCol="0" anchor="t">
            <a:spAutoFit/>
          </a:bodyPr>
          <a:lstStyle/>
          <a:p>
            <a:pPr algn="ctr">
              <a:lnSpc>
                <a:spcPts val="3122"/>
              </a:lnSpc>
              <a:spcBef>
                <a:spcPct val="0"/>
              </a:spcBef>
            </a:pPr>
            <a:r>
              <a:rPr lang="en-US" sz="2230" dirty="0">
                <a:solidFill>
                  <a:srgbClr val="FF1616"/>
                </a:solidFill>
                <a:latin typeface="Montserrat Bold"/>
              </a:rPr>
              <a:t>е</a:t>
            </a:r>
            <a:r>
              <a:rPr lang="sr-Cyrl-RS" sz="2230" dirty="0">
                <a:solidFill>
                  <a:srgbClr val="FF1616"/>
                </a:solidFill>
                <a:latin typeface="Montserrat Bold"/>
              </a:rPr>
              <a:t>Грађана</a:t>
            </a:r>
            <a:endParaRPr lang="en-US" sz="2230" dirty="0">
              <a:solidFill>
                <a:srgbClr val="FF1616"/>
              </a:solidFill>
              <a:latin typeface="Montserrat Bold"/>
            </a:endParaRPr>
          </a:p>
        </p:txBody>
      </p:sp>
      <p:sp>
        <p:nvSpPr>
          <p:cNvPr id="35" name="TextBox 35"/>
          <p:cNvSpPr txBox="1"/>
          <p:nvPr/>
        </p:nvSpPr>
        <p:spPr>
          <a:xfrm>
            <a:off x="5906347" y="2027715"/>
            <a:ext cx="779928" cy="402995"/>
          </a:xfrm>
          <a:prstGeom prst="rect">
            <a:avLst/>
          </a:prstGeom>
        </p:spPr>
        <p:txBody>
          <a:bodyPr wrap="square" lIns="0" tIns="0" rIns="0" bIns="0" rtlCol="0" anchor="t">
            <a:spAutoFit/>
          </a:bodyPr>
          <a:lstStyle/>
          <a:p>
            <a:pPr algn="ctr">
              <a:lnSpc>
                <a:spcPts val="3360"/>
              </a:lnSpc>
              <a:spcBef>
                <a:spcPct val="0"/>
              </a:spcBef>
            </a:pPr>
            <a:r>
              <a:rPr lang="sr-Cyrl-RS" sz="2399" dirty="0">
                <a:solidFill>
                  <a:srgbClr val="FF1616"/>
                </a:solidFill>
                <a:latin typeface="Montserrat Bold"/>
              </a:rPr>
              <a:t>ЛПА</a:t>
            </a:r>
            <a:endParaRPr lang="en-US" sz="2399" dirty="0">
              <a:solidFill>
                <a:srgbClr val="FF1616"/>
              </a:solidFill>
              <a:latin typeface="Montserrat Bold"/>
            </a:endParaRPr>
          </a:p>
        </p:txBody>
      </p:sp>
      <p:sp>
        <p:nvSpPr>
          <p:cNvPr id="36" name="TextBox 36"/>
          <p:cNvSpPr txBox="1"/>
          <p:nvPr/>
        </p:nvSpPr>
        <p:spPr>
          <a:xfrm>
            <a:off x="5551564" y="1620096"/>
            <a:ext cx="1663257" cy="402995"/>
          </a:xfrm>
          <a:prstGeom prst="rect">
            <a:avLst/>
          </a:prstGeom>
        </p:spPr>
        <p:txBody>
          <a:bodyPr wrap="square" lIns="0" tIns="0" rIns="0" bIns="0" rtlCol="0" anchor="t">
            <a:spAutoFit/>
          </a:bodyPr>
          <a:lstStyle/>
          <a:p>
            <a:pPr algn="ctr">
              <a:lnSpc>
                <a:spcPts val="3360"/>
              </a:lnSpc>
              <a:spcBef>
                <a:spcPct val="0"/>
              </a:spcBef>
            </a:pPr>
            <a:r>
              <a:rPr lang="en-US" sz="2399" dirty="0">
                <a:solidFill>
                  <a:srgbClr val="FFFFFF"/>
                </a:solidFill>
                <a:latin typeface="Montserrat Bold"/>
              </a:rPr>
              <a:t>1</a:t>
            </a:r>
            <a:r>
              <a:rPr lang="sr-Cyrl-RS" sz="2399" dirty="0">
                <a:solidFill>
                  <a:srgbClr val="FFFFFF"/>
                </a:solidFill>
                <a:latin typeface="Montserrat Bold"/>
              </a:rPr>
              <a:t>.</a:t>
            </a:r>
            <a:r>
              <a:rPr lang="en-US" sz="2399" dirty="0">
                <a:solidFill>
                  <a:srgbClr val="FFFFFF"/>
                </a:solidFill>
                <a:latin typeface="Montserrat Bold"/>
              </a:rPr>
              <a:t>138</a:t>
            </a:r>
            <a:r>
              <a:rPr lang="sr-Cyrl-RS" sz="2399" dirty="0">
                <a:solidFill>
                  <a:srgbClr val="FFFFFF"/>
                </a:solidFill>
                <a:latin typeface="Montserrat Bold"/>
              </a:rPr>
              <a:t>.</a:t>
            </a:r>
            <a:r>
              <a:rPr lang="en-US" sz="2399" dirty="0">
                <a:solidFill>
                  <a:srgbClr val="FFFFFF"/>
                </a:solidFill>
                <a:latin typeface="Montserrat Bold"/>
              </a:rPr>
              <a:t>920</a:t>
            </a:r>
          </a:p>
        </p:txBody>
      </p:sp>
      <p:sp>
        <p:nvSpPr>
          <p:cNvPr id="37" name="TextBox 37"/>
          <p:cNvSpPr txBox="1"/>
          <p:nvPr/>
        </p:nvSpPr>
        <p:spPr>
          <a:xfrm>
            <a:off x="5459338" y="475859"/>
            <a:ext cx="1567656" cy="402995"/>
          </a:xfrm>
          <a:prstGeom prst="rect">
            <a:avLst/>
          </a:prstGeom>
        </p:spPr>
        <p:txBody>
          <a:bodyPr lIns="0" tIns="0" rIns="0" bIns="0" rtlCol="0" anchor="t">
            <a:spAutoFit/>
          </a:bodyPr>
          <a:lstStyle/>
          <a:p>
            <a:pPr algn="ctr">
              <a:lnSpc>
                <a:spcPts val="3360"/>
              </a:lnSpc>
              <a:spcBef>
                <a:spcPct val="0"/>
              </a:spcBef>
            </a:pPr>
            <a:r>
              <a:rPr lang="sr-Cyrl-RS" sz="2399" dirty="0">
                <a:solidFill>
                  <a:srgbClr val="FF1616"/>
                </a:solidFill>
                <a:latin typeface="Montserrat Bold"/>
              </a:rPr>
              <a:t>Плаћања</a:t>
            </a:r>
            <a:endParaRPr lang="en-US" sz="2399" dirty="0">
              <a:solidFill>
                <a:srgbClr val="FF1616"/>
              </a:solidFill>
              <a:latin typeface="Montserrat Bold"/>
            </a:endParaRPr>
          </a:p>
        </p:txBody>
      </p:sp>
      <p:sp>
        <p:nvSpPr>
          <p:cNvPr id="38" name="TextBox 38"/>
          <p:cNvSpPr txBox="1"/>
          <p:nvPr/>
        </p:nvSpPr>
        <p:spPr>
          <a:xfrm>
            <a:off x="1989831" y="2356340"/>
            <a:ext cx="1013615" cy="249299"/>
          </a:xfrm>
          <a:prstGeom prst="rect">
            <a:avLst/>
          </a:prstGeom>
        </p:spPr>
        <p:txBody>
          <a:bodyPr wrap="square" lIns="0" tIns="0" rIns="0" bIns="0" rtlCol="0" anchor="t">
            <a:spAutoFit/>
          </a:bodyPr>
          <a:lstStyle/>
          <a:p>
            <a:pPr algn="ctr">
              <a:lnSpc>
                <a:spcPts val="2093"/>
              </a:lnSpc>
              <a:spcBef>
                <a:spcPct val="0"/>
              </a:spcBef>
            </a:pPr>
            <a:r>
              <a:rPr lang="en-US" sz="1495" dirty="0">
                <a:solidFill>
                  <a:srgbClr val="91D3F8"/>
                </a:solidFill>
                <a:latin typeface="Montserrat Bold"/>
              </a:rPr>
              <a:t>eid.gov.rs</a:t>
            </a:r>
          </a:p>
        </p:txBody>
      </p:sp>
      <p:sp>
        <p:nvSpPr>
          <p:cNvPr id="39" name="TextBox 39"/>
          <p:cNvSpPr txBox="1"/>
          <p:nvPr/>
        </p:nvSpPr>
        <p:spPr>
          <a:xfrm>
            <a:off x="5741353" y="2436655"/>
            <a:ext cx="1102149" cy="249299"/>
          </a:xfrm>
          <a:prstGeom prst="rect">
            <a:avLst/>
          </a:prstGeom>
        </p:spPr>
        <p:txBody>
          <a:bodyPr wrap="square" lIns="0" tIns="0" rIns="0" bIns="0" rtlCol="0" anchor="t">
            <a:spAutoFit/>
          </a:bodyPr>
          <a:lstStyle/>
          <a:p>
            <a:pPr algn="ctr">
              <a:lnSpc>
                <a:spcPts val="2093"/>
              </a:lnSpc>
              <a:spcBef>
                <a:spcPct val="0"/>
              </a:spcBef>
            </a:pPr>
            <a:r>
              <a:rPr lang="en-US" sz="1495" dirty="0">
                <a:solidFill>
                  <a:srgbClr val="91D3F8"/>
                </a:solidFill>
                <a:latin typeface="Montserrat Bold"/>
              </a:rPr>
              <a:t>lpa.gov.rs</a:t>
            </a:r>
          </a:p>
        </p:txBody>
      </p:sp>
      <p:sp>
        <p:nvSpPr>
          <p:cNvPr id="40" name="TextBox 38">
            <a:extLst>
              <a:ext uri="{FF2B5EF4-FFF2-40B4-BE49-F238E27FC236}">
                <a16:creationId xmlns:a16="http://schemas.microsoft.com/office/drawing/2014/main" id="{A965F2E4-23D8-4B6E-A6CA-6FDA15B6D53F}"/>
              </a:ext>
            </a:extLst>
          </p:cNvPr>
          <p:cNvSpPr txBox="1"/>
          <p:nvPr/>
        </p:nvSpPr>
        <p:spPr>
          <a:xfrm>
            <a:off x="241219" y="2623517"/>
            <a:ext cx="3576622" cy="276999"/>
          </a:xfrm>
          <a:prstGeom prst="rect">
            <a:avLst/>
          </a:prstGeom>
        </p:spPr>
        <p:txBody>
          <a:bodyPr wrap="square" lIns="0" tIns="0" rIns="0" bIns="0" rtlCol="0" anchor="t">
            <a:spAutoFit/>
          </a:bodyPr>
          <a:lstStyle/>
          <a:p>
            <a:pPr marR="0" lvl="0">
              <a:spcBef>
                <a:spcPts val="0"/>
              </a:spcBef>
              <a:spcAft>
                <a:spcPts val="0"/>
              </a:spcAft>
              <a:tabLst>
                <a:tab pos="457200" algn="l"/>
              </a:tabLst>
            </a:pPr>
            <a:r>
              <a:rPr lang="sr-Latn-RS" dirty="0">
                <a:solidFill>
                  <a:srgbClr val="91D3F8"/>
                </a:solidFill>
                <a:latin typeface="Montserrat Bold"/>
              </a:rPr>
              <a:t>1</a:t>
            </a:r>
            <a:r>
              <a:rPr lang="sr-Cyrl-RS" dirty="0">
                <a:solidFill>
                  <a:srgbClr val="91D3F8"/>
                </a:solidFill>
                <a:latin typeface="Montserrat Bold"/>
              </a:rPr>
              <a:t>.</a:t>
            </a:r>
            <a:r>
              <a:rPr lang="sr-Latn-RS" dirty="0">
                <a:solidFill>
                  <a:srgbClr val="91D3F8"/>
                </a:solidFill>
                <a:latin typeface="Montserrat Bold"/>
              </a:rPr>
              <a:t>457</a:t>
            </a:r>
            <a:r>
              <a:rPr lang="sr-Cyrl-RS" dirty="0">
                <a:solidFill>
                  <a:srgbClr val="91D3F8"/>
                </a:solidFill>
                <a:latin typeface="Montserrat Bold"/>
              </a:rPr>
              <a:t>.</a:t>
            </a:r>
            <a:r>
              <a:rPr lang="sr-Latn-RS" dirty="0">
                <a:solidFill>
                  <a:srgbClr val="91D3F8"/>
                </a:solidFill>
                <a:latin typeface="Montserrat Bold"/>
              </a:rPr>
              <a:t>417 </a:t>
            </a:r>
            <a:r>
              <a:rPr lang="sr-Cyrl-RS" sz="1400" dirty="0">
                <a:solidFill>
                  <a:srgbClr val="91D3F8"/>
                </a:solidFill>
                <a:latin typeface="Montserrat Bold"/>
              </a:rPr>
              <a:t>регистрованих корисника</a:t>
            </a:r>
            <a:endParaRPr lang="en-US" sz="1600" dirty="0">
              <a:effectLst/>
              <a:latin typeface="Calibri" panose="020F0502020204030204" pitchFamily="34" charset="0"/>
              <a:ea typeface="Calibri" panose="020F0502020204030204" pitchFamily="34" charset="0"/>
            </a:endParaRPr>
          </a:p>
        </p:txBody>
      </p:sp>
      <p:sp>
        <p:nvSpPr>
          <p:cNvPr id="41" name="TextBox 40">
            <a:extLst>
              <a:ext uri="{FF2B5EF4-FFF2-40B4-BE49-F238E27FC236}">
                <a16:creationId xmlns:a16="http://schemas.microsoft.com/office/drawing/2014/main" id="{8E7D82C1-2678-4C5E-9589-767B08C9D59C}"/>
              </a:ext>
            </a:extLst>
          </p:cNvPr>
          <p:cNvSpPr txBox="1"/>
          <p:nvPr/>
        </p:nvSpPr>
        <p:spPr>
          <a:xfrm>
            <a:off x="167838" y="2961478"/>
            <a:ext cx="3291647" cy="523220"/>
          </a:xfrm>
          <a:prstGeom prst="rect">
            <a:avLst/>
          </a:prstGeom>
          <a:noFill/>
        </p:spPr>
        <p:txBody>
          <a:bodyPr wrap="square">
            <a:spAutoFit/>
          </a:bodyPr>
          <a:lstStyle/>
          <a:p>
            <a:pPr marR="0" lvl="0">
              <a:spcBef>
                <a:spcPts val="0"/>
              </a:spcBef>
              <a:spcAft>
                <a:spcPts val="0"/>
              </a:spcAft>
              <a:tabLst>
                <a:tab pos="457200" algn="l"/>
              </a:tabLst>
            </a:pPr>
            <a:r>
              <a:rPr lang="sr-Latn-RS" sz="1400" dirty="0">
                <a:solidFill>
                  <a:srgbClr val="91D3F8"/>
                </a:solidFill>
                <a:latin typeface="Montserrat Bold"/>
              </a:rPr>
              <a:t>103</a:t>
            </a:r>
            <a:r>
              <a:rPr lang="sr-Cyrl-RS" sz="1400" dirty="0">
                <a:solidFill>
                  <a:srgbClr val="91D3F8"/>
                </a:solidFill>
                <a:latin typeface="Montserrat Bold"/>
              </a:rPr>
              <a:t>.</a:t>
            </a:r>
            <a:r>
              <a:rPr lang="sr-Latn-RS" sz="1400" dirty="0">
                <a:solidFill>
                  <a:srgbClr val="91D3F8"/>
                </a:solidFill>
                <a:latin typeface="Montserrat Bold"/>
              </a:rPr>
              <a:t>300 </a:t>
            </a:r>
            <a:r>
              <a:rPr lang="sr-Cyrl-RS" sz="1400" dirty="0">
                <a:solidFill>
                  <a:srgbClr val="91D3F8"/>
                </a:solidFill>
                <a:latin typeface="Montserrat Bold"/>
              </a:rPr>
              <a:t>корисника мобилне апликације </a:t>
            </a:r>
            <a:r>
              <a:rPr lang="en-US" sz="1400" dirty="0">
                <a:solidFill>
                  <a:srgbClr val="91D3F8"/>
                </a:solidFill>
                <a:latin typeface="Montserrat Bold"/>
              </a:rPr>
              <a:t>(</a:t>
            </a:r>
            <a:r>
              <a:rPr lang="en-US" sz="1400" dirty="0" err="1">
                <a:solidFill>
                  <a:srgbClr val="91D3F8"/>
                </a:solidFill>
                <a:latin typeface="Montserrat Bold"/>
              </a:rPr>
              <a:t>ConsentIDs</a:t>
            </a:r>
            <a:r>
              <a:rPr lang="en-US" sz="1400" dirty="0">
                <a:solidFill>
                  <a:srgbClr val="91D3F8"/>
                </a:solidFill>
                <a:latin typeface="Montserrat Bold"/>
              </a:rPr>
              <a:t>)</a:t>
            </a:r>
          </a:p>
        </p:txBody>
      </p:sp>
      <p:sp>
        <p:nvSpPr>
          <p:cNvPr id="42" name="TextBox 41">
            <a:extLst>
              <a:ext uri="{FF2B5EF4-FFF2-40B4-BE49-F238E27FC236}">
                <a16:creationId xmlns:a16="http://schemas.microsoft.com/office/drawing/2014/main" id="{1BB8BC15-D030-4E76-AECB-563A59F805CE}"/>
              </a:ext>
            </a:extLst>
          </p:cNvPr>
          <p:cNvSpPr txBox="1"/>
          <p:nvPr/>
        </p:nvSpPr>
        <p:spPr>
          <a:xfrm>
            <a:off x="179065" y="3430120"/>
            <a:ext cx="3291647" cy="307777"/>
          </a:xfrm>
          <a:prstGeom prst="rect">
            <a:avLst/>
          </a:prstGeom>
          <a:noFill/>
        </p:spPr>
        <p:txBody>
          <a:bodyPr wrap="square">
            <a:spAutoFit/>
          </a:bodyPr>
          <a:lstStyle/>
          <a:p>
            <a:pPr marR="0" lvl="0">
              <a:spcBef>
                <a:spcPts val="0"/>
              </a:spcBef>
              <a:spcAft>
                <a:spcPts val="0"/>
              </a:spcAft>
              <a:tabLst>
                <a:tab pos="457200" algn="l"/>
              </a:tabLst>
            </a:pPr>
            <a:r>
              <a:rPr lang="sr-Latn-RS" sz="1400" dirty="0">
                <a:solidFill>
                  <a:srgbClr val="91D3F8"/>
                </a:solidFill>
                <a:latin typeface="Montserrat Bold"/>
              </a:rPr>
              <a:t>11</a:t>
            </a:r>
            <a:r>
              <a:rPr lang="sr-Cyrl-RS" sz="1400" dirty="0">
                <a:solidFill>
                  <a:srgbClr val="91D3F8"/>
                </a:solidFill>
                <a:latin typeface="Montserrat Bold"/>
              </a:rPr>
              <a:t>.</a:t>
            </a:r>
            <a:r>
              <a:rPr lang="sr-Latn-RS" sz="1400" dirty="0">
                <a:solidFill>
                  <a:srgbClr val="91D3F8"/>
                </a:solidFill>
                <a:latin typeface="Montserrat Bold"/>
              </a:rPr>
              <a:t>423 </a:t>
            </a:r>
            <a:r>
              <a:rPr lang="sr-Cyrl-RS" sz="1400" dirty="0">
                <a:solidFill>
                  <a:srgbClr val="91D3F8"/>
                </a:solidFill>
                <a:latin typeface="Montserrat Bold"/>
              </a:rPr>
              <a:t>КЕС</a:t>
            </a:r>
            <a:endParaRPr lang="en-US" sz="1400" dirty="0">
              <a:solidFill>
                <a:srgbClr val="91D3F8"/>
              </a:solidFill>
              <a:latin typeface="Montserrat Bold"/>
            </a:endParaRPr>
          </a:p>
        </p:txBody>
      </p:sp>
      <p:pic>
        <p:nvPicPr>
          <p:cNvPr id="43" name="Content Placeholder 3">
            <a:extLst>
              <a:ext uri="{FF2B5EF4-FFF2-40B4-BE49-F238E27FC236}">
                <a16:creationId xmlns:a16="http://schemas.microsoft.com/office/drawing/2014/main" id="{1150DEBD-DFF9-41FC-9165-90589C8911D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818318" y="4407033"/>
            <a:ext cx="2565030" cy="1285187"/>
          </a:xfrm>
          <a:prstGeom prst="rect">
            <a:avLst/>
          </a:prstGeom>
        </p:spPr>
      </p:pic>
      <p:sp>
        <p:nvSpPr>
          <p:cNvPr id="44" name="TextBox 33">
            <a:extLst>
              <a:ext uri="{FF2B5EF4-FFF2-40B4-BE49-F238E27FC236}">
                <a16:creationId xmlns:a16="http://schemas.microsoft.com/office/drawing/2014/main" id="{E392CB20-903C-4D23-9D57-219E346E1549}"/>
              </a:ext>
            </a:extLst>
          </p:cNvPr>
          <p:cNvSpPr txBox="1"/>
          <p:nvPr/>
        </p:nvSpPr>
        <p:spPr>
          <a:xfrm>
            <a:off x="9764525" y="5426308"/>
            <a:ext cx="2094770" cy="568361"/>
          </a:xfrm>
          <a:prstGeom prst="rect">
            <a:avLst/>
          </a:prstGeom>
        </p:spPr>
        <p:txBody>
          <a:bodyPr wrap="square" lIns="0" tIns="0" rIns="0" bIns="0" rtlCol="0" anchor="t">
            <a:spAutoFit/>
          </a:bodyPr>
          <a:lstStyle/>
          <a:p>
            <a:pPr algn="ctr">
              <a:lnSpc>
                <a:spcPts val="2306"/>
              </a:lnSpc>
            </a:pPr>
            <a:r>
              <a:rPr lang="sr-Cyrl-RS" sz="1647" dirty="0">
                <a:solidFill>
                  <a:srgbClr val="FF1616"/>
                </a:solidFill>
                <a:latin typeface="Montserrat Bold"/>
              </a:rPr>
              <a:t>Потпис у </a:t>
            </a:r>
            <a:r>
              <a:rPr lang="sr-Cyrl-RS" sz="1647" dirty="0" err="1">
                <a:solidFill>
                  <a:srgbClr val="FF1616"/>
                </a:solidFill>
                <a:latin typeface="Montserrat Bold"/>
              </a:rPr>
              <a:t>клауду</a:t>
            </a:r>
            <a:r>
              <a:rPr lang="en-US" sz="1647" dirty="0">
                <a:solidFill>
                  <a:srgbClr val="FF1616"/>
                </a:solidFill>
                <a:latin typeface="Montserrat Bold"/>
              </a:rPr>
              <a:t>
</a:t>
            </a:r>
          </a:p>
        </p:txBody>
      </p:sp>
      <p:sp>
        <p:nvSpPr>
          <p:cNvPr id="46" name="TextBox 23">
            <a:extLst>
              <a:ext uri="{FF2B5EF4-FFF2-40B4-BE49-F238E27FC236}">
                <a16:creationId xmlns:a16="http://schemas.microsoft.com/office/drawing/2014/main" id="{25232384-8F08-42C3-A64A-C6995966B908}"/>
              </a:ext>
            </a:extLst>
          </p:cNvPr>
          <p:cNvSpPr txBox="1"/>
          <p:nvPr/>
        </p:nvSpPr>
        <p:spPr>
          <a:xfrm>
            <a:off x="9755041" y="5025154"/>
            <a:ext cx="1718518" cy="333681"/>
          </a:xfrm>
          <a:prstGeom prst="rect">
            <a:avLst/>
          </a:prstGeom>
        </p:spPr>
        <p:txBody>
          <a:bodyPr wrap="square" lIns="0" tIns="0" rIns="0" bIns="0" rtlCol="0" anchor="t">
            <a:spAutoFit/>
          </a:bodyPr>
          <a:lstStyle/>
          <a:p>
            <a:pPr algn="ctr">
              <a:lnSpc>
                <a:spcPts val="2844"/>
              </a:lnSpc>
              <a:spcBef>
                <a:spcPct val="0"/>
              </a:spcBef>
            </a:pPr>
            <a:r>
              <a:rPr lang="sr-Latn-RS" sz="2031" dirty="0">
                <a:solidFill>
                  <a:srgbClr val="FFFFFF"/>
                </a:solidFill>
                <a:latin typeface="Montserrat Bold"/>
              </a:rPr>
              <a:t>17.829</a:t>
            </a:r>
            <a:r>
              <a:rPr lang="en-US" sz="2031" dirty="0">
                <a:solidFill>
                  <a:srgbClr val="FFFFFF"/>
                </a:solidFill>
                <a:latin typeface="Montserrat Bold"/>
              </a:rPr>
              <a:t> </a:t>
            </a:r>
          </a:p>
        </p:txBody>
      </p:sp>
    </p:spTree>
    <p:extLst>
      <p:ext uri="{BB962C8B-B14F-4D97-AF65-F5344CB8AC3E}">
        <p14:creationId xmlns:p14="http://schemas.microsoft.com/office/powerpoint/2010/main" val="2142912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22" t="7751" r="7975" b="23921"/>
          <a:stretch>
            <a:fillRect/>
          </a:stretch>
        </p:blipFill>
        <p:spPr>
          <a:xfrm>
            <a:off x="21092" y="3989"/>
            <a:ext cx="12192000" cy="6858000"/>
          </a:xfrm>
          <a:prstGeom prst="rect">
            <a:avLst/>
          </a:prstGeom>
        </p:spPr>
      </p:pic>
      <p:sp>
        <p:nvSpPr>
          <p:cNvPr id="3" name="AutoShape 3"/>
          <p:cNvSpPr/>
          <p:nvPr/>
        </p:nvSpPr>
        <p:spPr>
          <a:xfrm rot="5400000">
            <a:off x="-247510" y="810275"/>
            <a:ext cx="1191051" cy="0"/>
          </a:xfrm>
          <a:prstGeom prst="line">
            <a:avLst/>
          </a:prstGeom>
          <a:ln w="57150" cap="flat">
            <a:solidFill>
              <a:srgbClr val="FFFFFF"/>
            </a:solidFill>
            <a:prstDash val="solid"/>
            <a:headEnd type="none" w="sm" len="sm"/>
            <a:tailEnd type="none" w="sm" len="sm"/>
          </a:ln>
        </p:spPr>
      </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68790" y="2932993"/>
            <a:ext cx="3296605" cy="2241692"/>
          </a:xfrm>
          <a:prstGeom prst="rect">
            <a:avLst/>
          </a:prstGeom>
        </p:spPr>
      </p:pic>
      <p:sp>
        <p:nvSpPr>
          <p:cNvPr id="5" name="AutoShape 5"/>
          <p:cNvSpPr/>
          <p:nvPr/>
        </p:nvSpPr>
        <p:spPr>
          <a:xfrm rot="5400000">
            <a:off x="1228698" y="4041761"/>
            <a:ext cx="4765685" cy="0"/>
          </a:xfrm>
          <a:prstGeom prst="line">
            <a:avLst/>
          </a:prstGeom>
          <a:ln w="57150" cap="flat">
            <a:solidFill>
              <a:srgbClr val="FFFFFF"/>
            </a:solidFill>
            <a:prstDash val="solid"/>
            <a:headEnd type="none" w="sm" len="sm"/>
            <a:tailEnd type="none" w="sm" len="sm"/>
          </a:ln>
        </p:spPr>
      </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1400" y="3771035"/>
            <a:ext cx="825435" cy="47425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1342" y="5216675"/>
            <a:ext cx="587097" cy="696851"/>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39478" y="5358835"/>
            <a:ext cx="464583" cy="573559"/>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49064" y="3597159"/>
            <a:ext cx="848630" cy="848630"/>
          </a:xfrm>
          <a:prstGeom prst="rect">
            <a:avLst/>
          </a:prstGeom>
        </p:spPr>
      </p:pic>
      <p:pic>
        <p:nvPicPr>
          <p:cNvPr id="11" name="Picture 11"/>
          <p:cNvPicPr>
            <a:picLocks noChangeAspect="1"/>
          </p:cNvPicPr>
          <p:nvPr/>
        </p:nvPicPr>
        <p:blipFill>
          <a:blip r:embed="rId13">
            <a:alphaModFix amt="73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7880" y="1460537"/>
            <a:ext cx="819619" cy="927552"/>
          </a:xfrm>
          <a:prstGeom prst="rect">
            <a:avLst/>
          </a:prstGeom>
        </p:spPr>
      </p:pic>
      <p:sp>
        <p:nvSpPr>
          <p:cNvPr id="12" name="AutoShape 12"/>
          <p:cNvSpPr/>
          <p:nvPr/>
        </p:nvSpPr>
        <p:spPr>
          <a:xfrm rot="5400000">
            <a:off x="5961803" y="3976172"/>
            <a:ext cx="4715292" cy="0"/>
          </a:xfrm>
          <a:prstGeom prst="line">
            <a:avLst/>
          </a:prstGeom>
          <a:ln w="57150" cap="flat">
            <a:solidFill>
              <a:srgbClr val="FFFFFF"/>
            </a:solidFill>
            <a:prstDash val="solid"/>
            <a:headEnd type="none" w="sm" len="sm"/>
            <a:tailEnd type="none" w="sm" len="sm"/>
          </a:ln>
        </p:spPr>
      </p:sp>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923948" y="281066"/>
            <a:ext cx="791001" cy="904001"/>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687432" y="1792893"/>
            <a:ext cx="573533" cy="643761"/>
          </a:xfrm>
          <a:prstGeom prst="rect">
            <a:avLst/>
          </a:prstGeom>
        </p:spPr>
      </p:pic>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4654011" y="307610"/>
            <a:ext cx="754091" cy="610814"/>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737929" y="1677970"/>
            <a:ext cx="822909" cy="822909"/>
          </a:xfrm>
          <a:prstGeom prst="rect">
            <a:avLst/>
          </a:prstGeom>
        </p:spPr>
      </p:pic>
      <p:sp>
        <p:nvSpPr>
          <p:cNvPr id="17" name="TextBox 17"/>
          <p:cNvSpPr txBox="1"/>
          <p:nvPr/>
        </p:nvSpPr>
        <p:spPr>
          <a:xfrm>
            <a:off x="516645" y="435711"/>
            <a:ext cx="3608817" cy="1185966"/>
          </a:xfrm>
          <a:prstGeom prst="rect">
            <a:avLst/>
          </a:prstGeom>
        </p:spPr>
        <p:txBody>
          <a:bodyPr wrap="square" lIns="0" tIns="0" rIns="0" bIns="0" rtlCol="0" anchor="t">
            <a:spAutoFit/>
          </a:bodyPr>
          <a:lstStyle/>
          <a:p>
            <a:pPr algn="ctr">
              <a:lnSpc>
                <a:spcPts val="4806"/>
              </a:lnSpc>
            </a:pPr>
            <a:r>
              <a:rPr lang="sr-Cyrl-RS" sz="3432" dirty="0" err="1">
                <a:solidFill>
                  <a:srgbClr val="FFFFFF"/>
                </a:solidFill>
                <a:latin typeface="Montserrat Bold"/>
              </a:rPr>
              <a:t>еУслуге</a:t>
            </a:r>
            <a:r>
              <a:rPr lang="sr-Cyrl-RS" sz="3432" dirty="0">
                <a:solidFill>
                  <a:srgbClr val="FFFFFF"/>
                </a:solidFill>
                <a:latin typeface="Montserrat Bold"/>
              </a:rPr>
              <a:t> 2022.</a:t>
            </a:r>
            <a:endParaRPr lang="en-US" sz="3432" dirty="0">
              <a:solidFill>
                <a:srgbClr val="FFFFFF"/>
              </a:solidFill>
              <a:latin typeface="Montserrat Bold"/>
            </a:endParaRPr>
          </a:p>
          <a:p>
            <a:pPr algn="ctr">
              <a:lnSpc>
                <a:spcPts val="4806"/>
              </a:lnSpc>
              <a:spcBef>
                <a:spcPct val="0"/>
              </a:spcBef>
            </a:pPr>
            <a:endParaRPr lang="en-US" sz="3432" dirty="0">
              <a:solidFill>
                <a:srgbClr val="FFFFFF"/>
              </a:solidFill>
              <a:latin typeface="Montserrat Bold"/>
            </a:endParaRPr>
          </a:p>
        </p:txBody>
      </p:sp>
      <p:sp>
        <p:nvSpPr>
          <p:cNvPr id="18" name="TextBox 18"/>
          <p:cNvSpPr txBox="1"/>
          <p:nvPr/>
        </p:nvSpPr>
        <p:spPr>
          <a:xfrm>
            <a:off x="10314874" y="1992981"/>
            <a:ext cx="1314070" cy="1012328"/>
          </a:xfrm>
          <a:prstGeom prst="rect">
            <a:avLst/>
          </a:prstGeom>
        </p:spPr>
        <p:txBody>
          <a:bodyPr wrap="square" lIns="0" tIns="0" rIns="0" bIns="0" rtlCol="0" anchor="t">
            <a:spAutoFit/>
          </a:bodyPr>
          <a:lstStyle/>
          <a:p>
            <a:pPr algn="ctr">
              <a:lnSpc>
                <a:spcPts val="4075"/>
              </a:lnSpc>
            </a:pPr>
            <a:r>
              <a:rPr lang="sr-Cyrl-RS" sz="2911" dirty="0" err="1">
                <a:solidFill>
                  <a:srgbClr val="FF1616"/>
                </a:solidFill>
                <a:latin typeface="Montserrat Bold"/>
              </a:rPr>
              <a:t>еБеба</a:t>
            </a:r>
            <a:endParaRPr lang="en-US" sz="2911" dirty="0">
              <a:solidFill>
                <a:srgbClr val="FF1616"/>
              </a:solidFill>
              <a:latin typeface="Montserrat Bold"/>
            </a:endParaRPr>
          </a:p>
          <a:p>
            <a:pPr algn="ctr">
              <a:lnSpc>
                <a:spcPts val="4075"/>
              </a:lnSpc>
              <a:spcBef>
                <a:spcPct val="0"/>
              </a:spcBef>
            </a:pPr>
            <a:endParaRPr lang="en-US" sz="2399" dirty="0">
              <a:solidFill>
                <a:srgbClr val="FFFFFF"/>
              </a:solidFill>
              <a:latin typeface="Montserrat Bold"/>
            </a:endParaRPr>
          </a:p>
        </p:txBody>
      </p:sp>
      <p:sp>
        <p:nvSpPr>
          <p:cNvPr id="19" name="TextBox 19"/>
          <p:cNvSpPr txBox="1"/>
          <p:nvPr/>
        </p:nvSpPr>
        <p:spPr>
          <a:xfrm>
            <a:off x="10260965" y="1593127"/>
            <a:ext cx="1500129" cy="402995"/>
          </a:xfrm>
          <a:prstGeom prst="rect">
            <a:avLst/>
          </a:prstGeom>
        </p:spPr>
        <p:txBody>
          <a:bodyPr wrap="square" lIns="0" tIns="0" rIns="0" bIns="0" rtlCol="0" anchor="t">
            <a:spAutoFit/>
          </a:bodyPr>
          <a:lstStyle/>
          <a:p>
            <a:pPr algn="ctr">
              <a:lnSpc>
                <a:spcPts val="3360"/>
              </a:lnSpc>
              <a:spcBef>
                <a:spcPct val="0"/>
              </a:spcBef>
            </a:pPr>
            <a:r>
              <a:rPr lang="en-US" sz="2399" dirty="0">
                <a:solidFill>
                  <a:srgbClr val="FFFFFF"/>
                </a:solidFill>
                <a:latin typeface="Montserrat Bold"/>
              </a:rPr>
              <a:t>54351 </a:t>
            </a:r>
          </a:p>
        </p:txBody>
      </p:sp>
      <p:sp>
        <p:nvSpPr>
          <p:cNvPr id="20" name="TextBox 20"/>
          <p:cNvSpPr txBox="1"/>
          <p:nvPr/>
        </p:nvSpPr>
        <p:spPr>
          <a:xfrm>
            <a:off x="8415269" y="733067"/>
            <a:ext cx="2255143" cy="839012"/>
          </a:xfrm>
          <a:prstGeom prst="rect">
            <a:avLst/>
          </a:prstGeom>
        </p:spPr>
        <p:txBody>
          <a:bodyPr lIns="0" tIns="0" rIns="0" bIns="0" rtlCol="0" anchor="t">
            <a:spAutoFit/>
          </a:bodyPr>
          <a:lstStyle/>
          <a:p>
            <a:pPr algn="ctr">
              <a:lnSpc>
                <a:spcPts val="3360"/>
              </a:lnSpc>
            </a:pPr>
            <a:r>
              <a:rPr lang="sr-Cyrl-RS" sz="2399" dirty="0" err="1">
                <a:solidFill>
                  <a:srgbClr val="FF1616"/>
                </a:solidFill>
                <a:latin typeface="Montserrat Bold"/>
              </a:rPr>
              <a:t>еВртић</a:t>
            </a:r>
            <a:endParaRPr lang="en-US" sz="2399" dirty="0">
              <a:solidFill>
                <a:srgbClr val="FF1616"/>
              </a:solidFill>
              <a:latin typeface="Montserrat Bold"/>
            </a:endParaRPr>
          </a:p>
          <a:p>
            <a:pPr algn="ctr">
              <a:lnSpc>
                <a:spcPts val="3360"/>
              </a:lnSpc>
              <a:spcBef>
                <a:spcPct val="0"/>
              </a:spcBef>
            </a:pPr>
            <a:endParaRPr lang="en-US" sz="2399" dirty="0">
              <a:solidFill>
                <a:srgbClr val="FF1616"/>
              </a:solidFill>
              <a:latin typeface="Montserrat Bold"/>
            </a:endParaRPr>
          </a:p>
        </p:txBody>
      </p:sp>
      <p:sp>
        <p:nvSpPr>
          <p:cNvPr id="21" name="TextBox 21"/>
          <p:cNvSpPr txBox="1"/>
          <p:nvPr/>
        </p:nvSpPr>
        <p:spPr>
          <a:xfrm>
            <a:off x="8874447" y="341540"/>
            <a:ext cx="1260153" cy="402995"/>
          </a:xfrm>
          <a:prstGeom prst="rect">
            <a:avLst/>
          </a:prstGeom>
        </p:spPr>
        <p:txBody>
          <a:bodyPr wrap="square" lIns="0" tIns="0" rIns="0" bIns="0" rtlCol="0" anchor="t">
            <a:spAutoFit/>
          </a:bodyPr>
          <a:lstStyle/>
          <a:p>
            <a:pPr algn="ctr">
              <a:lnSpc>
                <a:spcPts val="3360"/>
              </a:lnSpc>
              <a:spcBef>
                <a:spcPct val="0"/>
              </a:spcBef>
            </a:pPr>
            <a:r>
              <a:rPr lang="en-US" sz="2399" dirty="0">
                <a:solidFill>
                  <a:srgbClr val="FFFFFF"/>
                </a:solidFill>
                <a:latin typeface="Montserrat Bold"/>
              </a:rPr>
              <a:t>83.664</a:t>
            </a:r>
          </a:p>
        </p:txBody>
      </p:sp>
      <p:sp>
        <p:nvSpPr>
          <p:cNvPr id="22" name="TextBox 22"/>
          <p:cNvSpPr txBox="1"/>
          <p:nvPr/>
        </p:nvSpPr>
        <p:spPr>
          <a:xfrm>
            <a:off x="10493480" y="4018849"/>
            <a:ext cx="1267613" cy="1711046"/>
          </a:xfrm>
          <a:prstGeom prst="rect">
            <a:avLst/>
          </a:prstGeom>
        </p:spPr>
        <p:txBody>
          <a:bodyPr wrap="square" lIns="0" tIns="0" rIns="0" bIns="0" rtlCol="0" anchor="t">
            <a:spAutoFit/>
          </a:bodyPr>
          <a:lstStyle/>
          <a:p>
            <a:pPr algn="ctr">
              <a:lnSpc>
                <a:spcPts val="3360"/>
              </a:lnSpc>
            </a:pPr>
            <a:r>
              <a:rPr lang="sr-Cyrl-RS" sz="2399" dirty="0" err="1">
                <a:solidFill>
                  <a:srgbClr val="FF1616"/>
                </a:solidFill>
                <a:latin typeface="Montserrat Bold"/>
              </a:rPr>
              <a:t>еЗУП</a:t>
            </a:r>
            <a:r>
              <a:rPr lang="sr-Latn-RS" sz="2399" dirty="0">
                <a:solidFill>
                  <a:srgbClr val="FF1616"/>
                </a:solidFill>
                <a:latin typeface="Montserrat Bold"/>
              </a:rPr>
              <a:t>  440 </a:t>
            </a:r>
            <a:r>
              <a:rPr lang="sr-Cyrl-RS" sz="2399" dirty="0">
                <a:solidFill>
                  <a:srgbClr val="FF1616"/>
                </a:solidFill>
                <a:latin typeface="Montserrat Bold"/>
              </a:rPr>
              <a:t>органа</a:t>
            </a:r>
            <a:endParaRPr lang="en-US" sz="2399" dirty="0">
              <a:solidFill>
                <a:srgbClr val="FF1616"/>
              </a:solidFill>
              <a:latin typeface="Montserrat Bold"/>
            </a:endParaRPr>
          </a:p>
          <a:p>
            <a:pPr algn="ctr">
              <a:lnSpc>
                <a:spcPts val="3360"/>
              </a:lnSpc>
              <a:spcBef>
                <a:spcPct val="0"/>
              </a:spcBef>
            </a:pPr>
            <a:endParaRPr lang="en-US" sz="2399" dirty="0">
              <a:solidFill>
                <a:srgbClr val="FF1616"/>
              </a:solidFill>
              <a:latin typeface="Montserrat Bold"/>
            </a:endParaRPr>
          </a:p>
        </p:txBody>
      </p:sp>
      <p:sp>
        <p:nvSpPr>
          <p:cNvPr id="23" name="TextBox 23"/>
          <p:cNvSpPr txBox="1"/>
          <p:nvPr/>
        </p:nvSpPr>
        <p:spPr>
          <a:xfrm>
            <a:off x="10168682" y="3559059"/>
            <a:ext cx="1718518" cy="402995"/>
          </a:xfrm>
          <a:prstGeom prst="rect">
            <a:avLst/>
          </a:prstGeom>
        </p:spPr>
        <p:txBody>
          <a:bodyPr wrap="square" lIns="0" tIns="0" rIns="0" bIns="0" rtlCol="0" anchor="t">
            <a:spAutoFit/>
          </a:bodyPr>
          <a:lstStyle/>
          <a:p>
            <a:pPr algn="ctr">
              <a:lnSpc>
                <a:spcPts val="3360"/>
              </a:lnSpc>
              <a:spcBef>
                <a:spcPct val="0"/>
              </a:spcBef>
            </a:pPr>
            <a:r>
              <a:rPr lang="en-US" sz="2399" dirty="0">
                <a:solidFill>
                  <a:srgbClr val="FFFFFF"/>
                </a:solidFill>
                <a:latin typeface="Montserrat Bold"/>
              </a:rPr>
              <a:t>2</a:t>
            </a:r>
            <a:r>
              <a:rPr lang="sr-Cyrl-RS" sz="2399" dirty="0">
                <a:solidFill>
                  <a:srgbClr val="FFFFFF"/>
                </a:solidFill>
                <a:latin typeface="Montserrat Bold"/>
              </a:rPr>
              <a:t>.</a:t>
            </a:r>
            <a:r>
              <a:rPr lang="en-US" sz="2399" dirty="0">
                <a:solidFill>
                  <a:srgbClr val="FFFFFF"/>
                </a:solidFill>
                <a:latin typeface="Montserrat Bold"/>
              </a:rPr>
              <a:t>382</a:t>
            </a:r>
            <a:r>
              <a:rPr lang="sr-Latn-RS" sz="2399" dirty="0">
                <a:solidFill>
                  <a:srgbClr val="FFFFFF"/>
                </a:solidFill>
                <a:latin typeface="Montserrat Bold"/>
              </a:rPr>
              <a:t>.</a:t>
            </a:r>
            <a:r>
              <a:rPr lang="en-US" sz="2399" dirty="0">
                <a:solidFill>
                  <a:srgbClr val="FFFFFF"/>
                </a:solidFill>
                <a:latin typeface="Montserrat Bold"/>
              </a:rPr>
              <a:t>021 </a:t>
            </a:r>
          </a:p>
        </p:txBody>
      </p:sp>
      <p:sp>
        <p:nvSpPr>
          <p:cNvPr id="24" name="TextBox 24"/>
          <p:cNvSpPr txBox="1"/>
          <p:nvPr/>
        </p:nvSpPr>
        <p:spPr>
          <a:xfrm>
            <a:off x="5789132" y="5375064"/>
            <a:ext cx="1576869" cy="402995"/>
          </a:xfrm>
          <a:prstGeom prst="rect">
            <a:avLst/>
          </a:prstGeom>
        </p:spPr>
        <p:txBody>
          <a:bodyPr wrap="square" lIns="0" tIns="0" rIns="0" bIns="0" rtlCol="0" anchor="t">
            <a:spAutoFit/>
          </a:bodyPr>
          <a:lstStyle/>
          <a:p>
            <a:pPr algn="ctr">
              <a:lnSpc>
                <a:spcPts val="3360"/>
              </a:lnSpc>
              <a:spcBef>
                <a:spcPct val="0"/>
              </a:spcBef>
            </a:pPr>
            <a:r>
              <a:rPr lang="en-US" sz="2399" dirty="0">
                <a:solidFill>
                  <a:srgbClr val="FFFFFF"/>
                </a:solidFill>
                <a:latin typeface="Montserrat Bold"/>
              </a:rPr>
              <a:t>42840 </a:t>
            </a:r>
          </a:p>
        </p:txBody>
      </p:sp>
      <p:sp>
        <p:nvSpPr>
          <p:cNvPr id="25" name="TextBox 25"/>
          <p:cNvSpPr txBox="1"/>
          <p:nvPr/>
        </p:nvSpPr>
        <p:spPr>
          <a:xfrm>
            <a:off x="5313923" y="5776513"/>
            <a:ext cx="2932509" cy="236731"/>
          </a:xfrm>
          <a:prstGeom prst="rect">
            <a:avLst/>
          </a:prstGeom>
        </p:spPr>
        <p:txBody>
          <a:bodyPr lIns="0" tIns="0" rIns="0" bIns="0" rtlCol="0" anchor="t">
            <a:spAutoFit/>
          </a:bodyPr>
          <a:lstStyle/>
          <a:p>
            <a:pPr algn="ctr">
              <a:lnSpc>
                <a:spcPts val="1960"/>
              </a:lnSpc>
            </a:pPr>
            <a:r>
              <a:rPr lang="sr-Cyrl-RS" sz="1400" dirty="0" err="1">
                <a:solidFill>
                  <a:srgbClr val="FF1616"/>
                </a:solidFill>
                <a:latin typeface="Montserrat Bold"/>
              </a:rPr>
              <a:t>еУпис</a:t>
            </a:r>
            <a:r>
              <a:rPr lang="sr-Cyrl-RS" sz="1400" dirty="0">
                <a:solidFill>
                  <a:srgbClr val="FF1616"/>
                </a:solidFill>
                <a:latin typeface="Montserrat Bold"/>
              </a:rPr>
              <a:t> у основну школу</a:t>
            </a:r>
            <a:endParaRPr lang="en-US" sz="1400" dirty="0">
              <a:solidFill>
                <a:srgbClr val="FF1616"/>
              </a:solidFill>
              <a:latin typeface="Montserrat Bold"/>
            </a:endParaRPr>
          </a:p>
        </p:txBody>
      </p:sp>
      <p:sp>
        <p:nvSpPr>
          <p:cNvPr id="26" name="TextBox 26"/>
          <p:cNvSpPr txBox="1"/>
          <p:nvPr/>
        </p:nvSpPr>
        <p:spPr>
          <a:xfrm>
            <a:off x="9636755" y="5606294"/>
            <a:ext cx="1864419" cy="402995"/>
          </a:xfrm>
          <a:prstGeom prst="rect">
            <a:avLst/>
          </a:prstGeom>
        </p:spPr>
        <p:txBody>
          <a:bodyPr wrap="square" lIns="0" tIns="0" rIns="0" bIns="0" rtlCol="0" anchor="t">
            <a:spAutoFit/>
          </a:bodyPr>
          <a:lstStyle/>
          <a:p>
            <a:pPr algn="ctr">
              <a:lnSpc>
                <a:spcPts val="3360"/>
              </a:lnSpc>
              <a:spcBef>
                <a:spcPct val="0"/>
              </a:spcBef>
            </a:pPr>
            <a:r>
              <a:rPr lang="en-US" sz="2399" dirty="0">
                <a:solidFill>
                  <a:srgbClr val="FFFFFF"/>
                </a:solidFill>
                <a:latin typeface="Montserrat Bold"/>
              </a:rPr>
              <a:t> </a:t>
            </a:r>
            <a:r>
              <a:rPr lang="sr-Latn-RS" sz="2399" dirty="0">
                <a:solidFill>
                  <a:srgbClr val="FFFFFF"/>
                </a:solidFill>
                <a:latin typeface="Montserrat Bold"/>
              </a:rPr>
              <a:t>17534</a:t>
            </a:r>
            <a:endParaRPr lang="en-US" sz="2399" dirty="0">
              <a:solidFill>
                <a:srgbClr val="FFFFFF"/>
              </a:solidFill>
              <a:latin typeface="Montserrat Bold"/>
            </a:endParaRPr>
          </a:p>
        </p:txBody>
      </p:sp>
      <p:sp>
        <p:nvSpPr>
          <p:cNvPr id="27" name="TextBox 27"/>
          <p:cNvSpPr txBox="1"/>
          <p:nvPr/>
        </p:nvSpPr>
        <p:spPr>
          <a:xfrm>
            <a:off x="1369841" y="5217553"/>
            <a:ext cx="1556157" cy="595419"/>
          </a:xfrm>
          <a:prstGeom prst="rect">
            <a:avLst/>
          </a:prstGeom>
        </p:spPr>
        <p:txBody>
          <a:bodyPr wrap="square" lIns="0" tIns="0" rIns="0" bIns="0" rtlCol="0" anchor="t">
            <a:spAutoFit/>
          </a:bodyPr>
          <a:lstStyle/>
          <a:p>
            <a:pPr algn="ctr">
              <a:lnSpc>
                <a:spcPts val="5352"/>
              </a:lnSpc>
              <a:spcBef>
                <a:spcPct val="0"/>
              </a:spcBef>
            </a:pPr>
            <a:r>
              <a:rPr lang="en-US" sz="2400" dirty="0">
                <a:solidFill>
                  <a:srgbClr val="FFFFFF"/>
                </a:solidFill>
                <a:latin typeface="Montserrat Bold"/>
              </a:rPr>
              <a:t>1.000</a:t>
            </a:r>
          </a:p>
        </p:txBody>
      </p:sp>
      <p:sp>
        <p:nvSpPr>
          <p:cNvPr id="28" name="TextBox 28"/>
          <p:cNvSpPr txBox="1"/>
          <p:nvPr/>
        </p:nvSpPr>
        <p:spPr>
          <a:xfrm>
            <a:off x="385862" y="4330334"/>
            <a:ext cx="2614166" cy="749692"/>
          </a:xfrm>
          <a:prstGeom prst="rect">
            <a:avLst/>
          </a:prstGeom>
        </p:spPr>
        <p:txBody>
          <a:bodyPr wrap="square" lIns="0" tIns="0" rIns="0" bIns="0" rtlCol="0" anchor="t">
            <a:spAutoFit/>
          </a:bodyPr>
          <a:lstStyle/>
          <a:p>
            <a:pPr algn="just">
              <a:lnSpc>
                <a:spcPts val="1962"/>
              </a:lnSpc>
            </a:pPr>
            <a:r>
              <a:rPr lang="sr-Cyrl-RS" sz="1401" dirty="0">
                <a:solidFill>
                  <a:srgbClr val="FF1616"/>
                </a:solidFill>
                <a:latin typeface="Montserrat Bold"/>
              </a:rPr>
              <a:t>Број заказаних термина за пасош и </a:t>
            </a:r>
            <a:r>
              <a:rPr lang="sr-Cyrl-RS" sz="1401" dirty="0" err="1">
                <a:solidFill>
                  <a:srgbClr val="FF1616"/>
                </a:solidFill>
                <a:latin typeface="Montserrat Bold"/>
              </a:rPr>
              <a:t>лилну</a:t>
            </a:r>
            <a:r>
              <a:rPr lang="sr-Cyrl-RS" sz="1401" dirty="0">
                <a:solidFill>
                  <a:srgbClr val="FF1616"/>
                </a:solidFill>
                <a:latin typeface="Montserrat Bold"/>
              </a:rPr>
              <a:t> карту</a:t>
            </a:r>
            <a:r>
              <a:rPr lang="pl-PL" sz="1401" dirty="0">
                <a:solidFill>
                  <a:srgbClr val="FF1616"/>
                </a:solidFill>
                <a:latin typeface="Montserrat Bold"/>
              </a:rPr>
              <a:t>
</a:t>
            </a:r>
            <a:endParaRPr lang="en-US" sz="1401" dirty="0">
              <a:solidFill>
                <a:srgbClr val="FF1616"/>
              </a:solidFill>
              <a:latin typeface="Montserrat Bold"/>
            </a:endParaRPr>
          </a:p>
        </p:txBody>
      </p:sp>
      <p:sp>
        <p:nvSpPr>
          <p:cNvPr id="29" name="TextBox 29"/>
          <p:cNvSpPr txBox="1"/>
          <p:nvPr/>
        </p:nvSpPr>
        <p:spPr>
          <a:xfrm>
            <a:off x="5554139" y="173597"/>
            <a:ext cx="2369809" cy="402995"/>
          </a:xfrm>
          <a:prstGeom prst="rect">
            <a:avLst/>
          </a:prstGeom>
        </p:spPr>
        <p:txBody>
          <a:bodyPr wrap="square" lIns="0" tIns="0" rIns="0" bIns="0" rtlCol="0" anchor="t">
            <a:spAutoFit/>
          </a:bodyPr>
          <a:lstStyle/>
          <a:p>
            <a:pPr algn="ctr">
              <a:lnSpc>
                <a:spcPts val="3360"/>
              </a:lnSpc>
              <a:spcBef>
                <a:spcPct val="0"/>
              </a:spcBef>
            </a:pPr>
            <a:r>
              <a:rPr lang="sr-Latn-RS" sz="2399" dirty="0">
                <a:solidFill>
                  <a:srgbClr val="FFFFFF"/>
                </a:solidFill>
                <a:latin typeface="Montserrat Bold"/>
              </a:rPr>
              <a:t>4,5 </a:t>
            </a:r>
            <a:r>
              <a:rPr lang="sr-Cyrl-RS" sz="2399" dirty="0">
                <a:solidFill>
                  <a:srgbClr val="FFFFFF"/>
                </a:solidFill>
                <a:latin typeface="Montserrat Bold"/>
              </a:rPr>
              <a:t>милион</a:t>
            </a:r>
            <a:endParaRPr lang="en-US" sz="2399" dirty="0">
              <a:solidFill>
                <a:srgbClr val="FFFFFF"/>
              </a:solidFill>
              <a:latin typeface="Montserrat Bold"/>
            </a:endParaRPr>
          </a:p>
        </p:txBody>
      </p:sp>
      <p:sp>
        <p:nvSpPr>
          <p:cNvPr id="30" name="TextBox 30"/>
          <p:cNvSpPr txBox="1"/>
          <p:nvPr/>
        </p:nvSpPr>
        <p:spPr>
          <a:xfrm>
            <a:off x="1590937" y="1140618"/>
            <a:ext cx="2005161" cy="839012"/>
          </a:xfrm>
          <a:prstGeom prst="rect">
            <a:avLst/>
          </a:prstGeom>
        </p:spPr>
        <p:txBody>
          <a:bodyPr wrap="square" lIns="0" tIns="0" rIns="0" bIns="0" rtlCol="0" anchor="t">
            <a:spAutoFit/>
          </a:bodyPr>
          <a:lstStyle/>
          <a:p>
            <a:pPr algn="ctr">
              <a:lnSpc>
                <a:spcPts val="3360"/>
              </a:lnSpc>
            </a:pPr>
            <a:endParaRPr sz="1200" dirty="0"/>
          </a:p>
          <a:p>
            <a:pPr algn="ctr">
              <a:lnSpc>
                <a:spcPts val="3360"/>
              </a:lnSpc>
              <a:spcBef>
                <a:spcPct val="0"/>
              </a:spcBef>
            </a:pPr>
            <a:r>
              <a:rPr lang="en-US" sz="2399" dirty="0">
                <a:solidFill>
                  <a:srgbClr val="FFFFFF"/>
                </a:solidFill>
                <a:latin typeface="Montserrat Bold"/>
              </a:rPr>
              <a:t>1</a:t>
            </a:r>
            <a:r>
              <a:rPr lang="sr-Cyrl-RS" sz="2399" dirty="0">
                <a:solidFill>
                  <a:srgbClr val="FFFFFF"/>
                </a:solidFill>
                <a:latin typeface="Montserrat Bold"/>
              </a:rPr>
              <a:t>,</a:t>
            </a:r>
            <a:r>
              <a:rPr lang="sr-Latn-RS" sz="2399" dirty="0">
                <a:solidFill>
                  <a:srgbClr val="FFFFFF"/>
                </a:solidFill>
                <a:latin typeface="Montserrat Bold"/>
              </a:rPr>
              <a:t>5 </a:t>
            </a:r>
            <a:r>
              <a:rPr lang="sr-Cyrl-RS" sz="2399" dirty="0">
                <a:solidFill>
                  <a:srgbClr val="FFFFFF"/>
                </a:solidFill>
                <a:latin typeface="Montserrat Bold"/>
              </a:rPr>
              <a:t>милиона</a:t>
            </a:r>
            <a:endParaRPr lang="en-US" sz="2399" dirty="0">
              <a:solidFill>
                <a:srgbClr val="FFFFFF"/>
              </a:solidFill>
              <a:latin typeface="Montserrat Bold"/>
            </a:endParaRPr>
          </a:p>
        </p:txBody>
      </p:sp>
      <p:sp>
        <p:nvSpPr>
          <p:cNvPr id="31" name="TextBox 31"/>
          <p:cNvSpPr txBox="1"/>
          <p:nvPr/>
        </p:nvSpPr>
        <p:spPr>
          <a:xfrm>
            <a:off x="1163765" y="3321223"/>
            <a:ext cx="1512307" cy="839012"/>
          </a:xfrm>
          <a:prstGeom prst="rect">
            <a:avLst/>
          </a:prstGeom>
        </p:spPr>
        <p:txBody>
          <a:bodyPr lIns="0" tIns="0" rIns="0" bIns="0" rtlCol="0" anchor="t">
            <a:spAutoFit/>
          </a:bodyPr>
          <a:lstStyle/>
          <a:p>
            <a:pPr algn="ctr">
              <a:lnSpc>
                <a:spcPts val="3360"/>
              </a:lnSpc>
              <a:spcBef>
                <a:spcPct val="0"/>
              </a:spcBef>
            </a:pPr>
            <a:r>
              <a:rPr lang="en-US" sz="2399" dirty="0">
                <a:solidFill>
                  <a:srgbClr val="FFFFFF"/>
                </a:solidFill>
                <a:latin typeface="Montserrat Bold"/>
              </a:rPr>
              <a:t>                    </a:t>
            </a:r>
            <a:r>
              <a:rPr lang="sr-Latn-RS" sz="2399" dirty="0">
                <a:solidFill>
                  <a:srgbClr val="FFFFFF"/>
                </a:solidFill>
                <a:latin typeface="Montserrat Bold"/>
              </a:rPr>
              <a:t>517</a:t>
            </a:r>
            <a:r>
              <a:rPr lang="sr-Cyrl-RS" sz="2399" dirty="0">
                <a:solidFill>
                  <a:srgbClr val="FFFFFF"/>
                </a:solidFill>
                <a:latin typeface="Montserrat Bold"/>
              </a:rPr>
              <a:t>.</a:t>
            </a:r>
            <a:r>
              <a:rPr lang="sr-Latn-RS" sz="2399" dirty="0">
                <a:solidFill>
                  <a:srgbClr val="FFFFFF"/>
                </a:solidFill>
                <a:latin typeface="Montserrat Bold"/>
              </a:rPr>
              <a:t>918</a:t>
            </a:r>
            <a:r>
              <a:rPr lang="en-US" sz="2399" dirty="0">
                <a:solidFill>
                  <a:srgbClr val="FFFFFF"/>
                </a:solidFill>
                <a:latin typeface="Montserrat Bold"/>
              </a:rPr>
              <a:t>                                                                                                            </a:t>
            </a:r>
          </a:p>
        </p:txBody>
      </p:sp>
      <p:sp>
        <p:nvSpPr>
          <p:cNvPr id="32" name="TextBox 32"/>
          <p:cNvSpPr txBox="1"/>
          <p:nvPr/>
        </p:nvSpPr>
        <p:spPr>
          <a:xfrm>
            <a:off x="707880" y="5888125"/>
            <a:ext cx="2643301" cy="749692"/>
          </a:xfrm>
          <a:prstGeom prst="rect">
            <a:avLst/>
          </a:prstGeom>
        </p:spPr>
        <p:txBody>
          <a:bodyPr wrap="square" lIns="0" tIns="0" rIns="0" bIns="0" rtlCol="0" anchor="t">
            <a:spAutoFit/>
          </a:bodyPr>
          <a:lstStyle/>
          <a:p>
            <a:pPr algn="just">
              <a:lnSpc>
                <a:spcPts val="1960"/>
              </a:lnSpc>
            </a:pPr>
            <a:r>
              <a:rPr lang="sr-Cyrl-RS" sz="1400" dirty="0">
                <a:solidFill>
                  <a:srgbClr val="FF1616"/>
                </a:solidFill>
                <a:latin typeface="Montserrat Bold"/>
              </a:rPr>
              <a:t>Паркинг сервис за особе са инвалидитетом</a:t>
            </a:r>
            <a:endParaRPr lang="en-US" sz="1400" dirty="0">
              <a:solidFill>
                <a:srgbClr val="FF1616"/>
              </a:solidFill>
              <a:latin typeface="Montserrat Bold"/>
            </a:endParaRPr>
          </a:p>
          <a:p>
            <a:pPr algn="just">
              <a:lnSpc>
                <a:spcPts val="1960"/>
              </a:lnSpc>
              <a:spcBef>
                <a:spcPct val="0"/>
              </a:spcBef>
            </a:pPr>
            <a:endParaRPr lang="en-US" sz="1400" dirty="0">
              <a:solidFill>
                <a:srgbClr val="FF1616"/>
              </a:solidFill>
              <a:latin typeface="Montserrat Bold"/>
            </a:endParaRPr>
          </a:p>
        </p:txBody>
      </p:sp>
      <p:sp>
        <p:nvSpPr>
          <p:cNvPr id="33" name="TextBox 33"/>
          <p:cNvSpPr txBox="1"/>
          <p:nvPr/>
        </p:nvSpPr>
        <p:spPr>
          <a:xfrm>
            <a:off x="9414119" y="6049648"/>
            <a:ext cx="1864419" cy="568361"/>
          </a:xfrm>
          <a:prstGeom prst="rect">
            <a:avLst/>
          </a:prstGeom>
        </p:spPr>
        <p:txBody>
          <a:bodyPr lIns="0" tIns="0" rIns="0" bIns="0" rtlCol="0" anchor="t">
            <a:spAutoFit/>
          </a:bodyPr>
          <a:lstStyle/>
          <a:p>
            <a:pPr algn="ctr">
              <a:lnSpc>
                <a:spcPts val="2306"/>
              </a:lnSpc>
            </a:pPr>
            <a:r>
              <a:rPr lang="sr-Cyrl-RS" sz="1647" dirty="0" err="1">
                <a:solidFill>
                  <a:srgbClr val="FF1616"/>
                </a:solidFill>
                <a:latin typeface="Montserrat Bold"/>
              </a:rPr>
              <a:t>еИнспектор</a:t>
            </a:r>
            <a:r>
              <a:rPr lang="en-US" sz="1647" dirty="0">
                <a:solidFill>
                  <a:srgbClr val="FF1616"/>
                </a:solidFill>
                <a:latin typeface="Montserrat Bold"/>
              </a:rPr>
              <a:t>
</a:t>
            </a:r>
          </a:p>
        </p:txBody>
      </p:sp>
      <p:sp>
        <p:nvSpPr>
          <p:cNvPr id="34" name="TextBox 34"/>
          <p:cNvSpPr txBox="1"/>
          <p:nvPr/>
        </p:nvSpPr>
        <p:spPr>
          <a:xfrm>
            <a:off x="1761178" y="1923005"/>
            <a:ext cx="1590005" cy="368819"/>
          </a:xfrm>
          <a:prstGeom prst="rect">
            <a:avLst/>
          </a:prstGeom>
        </p:spPr>
        <p:txBody>
          <a:bodyPr wrap="square" lIns="0" tIns="0" rIns="0" bIns="0" rtlCol="0" anchor="t">
            <a:spAutoFit/>
          </a:bodyPr>
          <a:lstStyle/>
          <a:p>
            <a:pPr algn="ctr">
              <a:lnSpc>
                <a:spcPts val="3122"/>
              </a:lnSpc>
              <a:spcBef>
                <a:spcPct val="0"/>
              </a:spcBef>
            </a:pPr>
            <a:r>
              <a:rPr lang="en-US" sz="2230" dirty="0">
                <a:solidFill>
                  <a:srgbClr val="FF1616"/>
                </a:solidFill>
                <a:latin typeface="Montserrat Bold"/>
              </a:rPr>
              <a:t>е</a:t>
            </a:r>
            <a:r>
              <a:rPr lang="sr-Cyrl-RS" sz="2230" dirty="0">
                <a:solidFill>
                  <a:srgbClr val="FF1616"/>
                </a:solidFill>
                <a:latin typeface="Montserrat Bold"/>
              </a:rPr>
              <a:t>Грађана</a:t>
            </a:r>
            <a:endParaRPr lang="en-US" sz="2230" dirty="0">
              <a:solidFill>
                <a:srgbClr val="FF1616"/>
              </a:solidFill>
              <a:latin typeface="Montserrat Bold"/>
            </a:endParaRPr>
          </a:p>
        </p:txBody>
      </p:sp>
      <p:sp>
        <p:nvSpPr>
          <p:cNvPr id="35" name="TextBox 35"/>
          <p:cNvSpPr txBox="1"/>
          <p:nvPr/>
        </p:nvSpPr>
        <p:spPr>
          <a:xfrm>
            <a:off x="5906347" y="2027715"/>
            <a:ext cx="779928" cy="402995"/>
          </a:xfrm>
          <a:prstGeom prst="rect">
            <a:avLst/>
          </a:prstGeom>
        </p:spPr>
        <p:txBody>
          <a:bodyPr wrap="square" lIns="0" tIns="0" rIns="0" bIns="0" rtlCol="0" anchor="t">
            <a:spAutoFit/>
          </a:bodyPr>
          <a:lstStyle/>
          <a:p>
            <a:pPr algn="ctr">
              <a:lnSpc>
                <a:spcPts val="3360"/>
              </a:lnSpc>
              <a:spcBef>
                <a:spcPct val="0"/>
              </a:spcBef>
            </a:pPr>
            <a:r>
              <a:rPr lang="sr-Cyrl-RS" sz="2399" dirty="0">
                <a:solidFill>
                  <a:srgbClr val="FF1616"/>
                </a:solidFill>
                <a:latin typeface="Montserrat Bold"/>
              </a:rPr>
              <a:t>ЛПА</a:t>
            </a:r>
            <a:endParaRPr lang="en-US" sz="2399" dirty="0">
              <a:solidFill>
                <a:srgbClr val="FF1616"/>
              </a:solidFill>
              <a:latin typeface="Montserrat Bold"/>
            </a:endParaRPr>
          </a:p>
        </p:txBody>
      </p:sp>
      <p:sp>
        <p:nvSpPr>
          <p:cNvPr id="36" name="TextBox 36"/>
          <p:cNvSpPr txBox="1"/>
          <p:nvPr/>
        </p:nvSpPr>
        <p:spPr>
          <a:xfrm>
            <a:off x="5551564" y="1620096"/>
            <a:ext cx="1663257" cy="402995"/>
          </a:xfrm>
          <a:prstGeom prst="rect">
            <a:avLst/>
          </a:prstGeom>
        </p:spPr>
        <p:txBody>
          <a:bodyPr wrap="square" lIns="0" tIns="0" rIns="0" bIns="0" rtlCol="0" anchor="t">
            <a:spAutoFit/>
          </a:bodyPr>
          <a:lstStyle/>
          <a:p>
            <a:pPr algn="ctr">
              <a:lnSpc>
                <a:spcPts val="3360"/>
              </a:lnSpc>
              <a:spcBef>
                <a:spcPct val="0"/>
              </a:spcBef>
            </a:pPr>
            <a:r>
              <a:rPr lang="en-US" sz="2399" dirty="0">
                <a:solidFill>
                  <a:srgbClr val="FFFFFF"/>
                </a:solidFill>
                <a:latin typeface="Montserrat Bold"/>
              </a:rPr>
              <a:t>1</a:t>
            </a:r>
            <a:r>
              <a:rPr lang="sr-Cyrl-RS" sz="2399" dirty="0">
                <a:solidFill>
                  <a:srgbClr val="FFFFFF"/>
                </a:solidFill>
                <a:latin typeface="Montserrat Bold"/>
              </a:rPr>
              <a:t>.</a:t>
            </a:r>
            <a:r>
              <a:rPr lang="en-US" sz="2399" dirty="0">
                <a:solidFill>
                  <a:srgbClr val="FFFFFF"/>
                </a:solidFill>
                <a:latin typeface="Montserrat Bold"/>
              </a:rPr>
              <a:t>138</a:t>
            </a:r>
            <a:r>
              <a:rPr lang="sr-Cyrl-RS" sz="2399" dirty="0">
                <a:solidFill>
                  <a:srgbClr val="FFFFFF"/>
                </a:solidFill>
                <a:latin typeface="Montserrat Bold"/>
              </a:rPr>
              <a:t>.</a:t>
            </a:r>
            <a:r>
              <a:rPr lang="en-US" sz="2399" dirty="0">
                <a:solidFill>
                  <a:srgbClr val="FFFFFF"/>
                </a:solidFill>
                <a:latin typeface="Montserrat Bold"/>
              </a:rPr>
              <a:t>920</a:t>
            </a:r>
          </a:p>
        </p:txBody>
      </p:sp>
      <p:sp>
        <p:nvSpPr>
          <p:cNvPr id="37" name="TextBox 37"/>
          <p:cNvSpPr txBox="1"/>
          <p:nvPr/>
        </p:nvSpPr>
        <p:spPr>
          <a:xfrm>
            <a:off x="5459338" y="475859"/>
            <a:ext cx="1567656" cy="402995"/>
          </a:xfrm>
          <a:prstGeom prst="rect">
            <a:avLst/>
          </a:prstGeom>
        </p:spPr>
        <p:txBody>
          <a:bodyPr lIns="0" tIns="0" rIns="0" bIns="0" rtlCol="0" anchor="t">
            <a:spAutoFit/>
          </a:bodyPr>
          <a:lstStyle/>
          <a:p>
            <a:pPr algn="ctr">
              <a:lnSpc>
                <a:spcPts val="3360"/>
              </a:lnSpc>
              <a:spcBef>
                <a:spcPct val="0"/>
              </a:spcBef>
            </a:pPr>
            <a:r>
              <a:rPr lang="sr-Cyrl-RS" sz="2399" dirty="0">
                <a:solidFill>
                  <a:srgbClr val="FF1616"/>
                </a:solidFill>
                <a:latin typeface="Montserrat Bold"/>
              </a:rPr>
              <a:t>Плаћања</a:t>
            </a:r>
            <a:endParaRPr lang="en-US" sz="2399" dirty="0">
              <a:solidFill>
                <a:srgbClr val="FF1616"/>
              </a:solidFill>
              <a:latin typeface="Montserrat Bold"/>
            </a:endParaRPr>
          </a:p>
        </p:txBody>
      </p:sp>
      <p:sp>
        <p:nvSpPr>
          <p:cNvPr id="38" name="TextBox 38"/>
          <p:cNvSpPr txBox="1"/>
          <p:nvPr/>
        </p:nvSpPr>
        <p:spPr>
          <a:xfrm>
            <a:off x="1989831" y="2356340"/>
            <a:ext cx="1013615" cy="249299"/>
          </a:xfrm>
          <a:prstGeom prst="rect">
            <a:avLst/>
          </a:prstGeom>
        </p:spPr>
        <p:txBody>
          <a:bodyPr wrap="square" lIns="0" tIns="0" rIns="0" bIns="0" rtlCol="0" anchor="t">
            <a:spAutoFit/>
          </a:bodyPr>
          <a:lstStyle/>
          <a:p>
            <a:pPr algn="ctr">
              <a:lnSpc>
                <a:spcPts val="2093"/>
              </a:lnSpc>
              <a:spcBef>
                <a:spcPct val="0"/>
              </a:spcBef>
            </a:pPr>
            <a:r>
              <a:rPr lang="en-US" sz="1495" dirty="0">
                <a:solidFill>
                  <a:srgbClr val="91D3F8"/>
                </a:solidFill>
                <a:latin typeface="Montserrat Bold"/>
              </a:rPr>
              <a:t>eid.gov.rs</a:t>
            </a:r>
          </a:p>
        </p:txBody>
      </p:sp>
      <p:sp>
        <p:nvSpPr>
          <p:cNvPr id="39" name="TextBox 39"/>
          <p:cNvSpPr txBox="1"/>
          <p:nvPr/>
        </p:nvSpPr>
        <p:spPr>
          <a:xfrm>
            <a:off x="5741353" y="2436655"/>
            <a:ext cx="1102149" cy="249299"/>
          </a:xfrm>
          <a:prstGeom prst="rect">
            <a:avLst/>
          </a:prstGeom>
        </p:spPr>
        <p:txBody>
          <a:bodyPr wrap="square" lIns="0" tIns="0" rIns="0" bIns="0" rtlCol="0" anchor="t">
            <a:spAutoFit/>
          </a:bodyPr>
          <a:lstStyle/>
          <a:p>
            <a:pPr algn="ctr">
              <a:lnSpc>
                <a:spcPts val="2093"/>
              </a:lnSpc>
              <a:spcBef>
                <a:spcPct val="0"/>
              </a:spcBef>
            </a:pPr>
            <a:r>
              <a:rPr lang="en-US" sz="1495" dirty="0">
                <a:solidFill>
                  <a:srgbClr val="91D3F8"/>
                </a:solidFill>
                <a:latin typeface="Montserrat Bold"/>
              </a:rPr>
              <a:t>lpa.gov.rs</a:t>
            </a:r>
          </a:p>
        </p:txBody>
      </p:sp>
      <p:sp>
        <p:nvSpPr>
          <p:cNvPr id="41" name="TextBox 24">
            <a:extLst>
              <a:ext uri="{FF2B5EF4-FFF2-40B4-BE49-F238E27FC236}">
                <a16:creationId xmlns:a16="http://schemas.microsoft.com/office/drawing/2014/main" id="{5933510C-3A11-47FF-ADB8-F489DF0053DC}"/>
              </a:ext>
            </a:extLst>
          </p:cNvPr>
          <p:cNvSpPr txBox="1"/>
          <p:nvPr/>
        </p:nvSpPr>
        <p:spPr>
          <a:xfrm>
            <a:off x="3663991" y="5351482"/>
            <a:ext cx="1576869" cy="402995"/>
          </a:xfrm>
          <a:prstGeom prst="rect">
            <a:avLst/>
          </a:prstGeom>
        </p:spPr>
        <p:txBody>
          <a:bodyPr wrap="square" lIns="0" tIns="0" rIns="0" bIns="0" rtlCol="0" anchor="t">
            <a:spAutoFit/>
          </a:bodyPr>
          <a:lstStyle/>
          <a:p>
            <a:pPr algn="ctr">
              <a:lnSpc>
                <a:spcPts val="3360"/>
              </a:lnSpc>
              <a:spcBef>
                <a:spcPct val="0"/>
              </a:spcBef>
            </a:pPr>
            <a:r>
              <a:rPr lang="sr-Latn-RS" sz="2399" dirty="0">
                <a:solidFill>
                  <a:srgbClr val="FFFFFF"/>
                </a:solidFill>
                <a:latin typeface="Montserrat Bold"/>
              </a:rPr>
              <a:t>12784</a:t>
            </a:r>
            <a:r>
              <a:rPr lang="en-US" sz="2399" dirty="0">
                <a:solidFill>
                  <a:srgbClr val="FFFFFF"/>
                </a:solidFill>
                <a:latin typeface="Montserrat Bold"/>
              </a:rPr>
              <a:t> </a:t>
            </a:r>
          </a:p>
        </p:txBody>
      </p:sp>
      <p:sp>
        <p:nvSpPr>
          <p:cNvPr id="43" name="TextBox 25">
            <a:extLst>
              <a:ext uri="{FF2B5EF4-FFF2-40B4-BE49-F238E27FC236}">
                <a16:creationId xmlns:a16="http://schemas.microsoft.com/office/drawing/2014/main" id="{F01D8293-BF5C-4DB8-8253-4A82CD2F3DC3}"/>
              </a:ext>
            </a:extLst>
          </p:cNvPr>
          <p:cNvSpPr txBox="1"/>
          <p:nvPr/>
        </p:nvSpPr>
        <p:spPr>
          <a:xfrm>
            <a:off x="2925998" y="5715939"/>
            <a:ext cx="2932509" cy="493212"/>
          </a:xfrm>
          <a:prstGeom prst="rect">
            <a:avLst/>
          </a:prstGeom>
        </p:spPr>
        <p:txBody>
          <a:bodyPr wrap="square" lIns="0" tIns="0" rIns="0" bIns="0" rtlCol="0" anchor="t">
            <a:spAutoFit/>
          </a:bodyPr>
          <a:lstStyle/>
          <a:p>
            <a:pPr algn="ctr">
              <a:lnSpc>
                <a:spcPts val="1960"/>
              </a:lnSpc>
            </a:pPr>
            <a:r>
              <a:rPr lang="sr-Cyrl-RS" sz="1400" dirty="0" err="1">
                <a:solidFill>
                  <a:srgbClr val="FF1616"/>
                </a:solidFill>
                <a:latin typeface="Montserrat Bold"/>
              </a:rPr>
              <a:t>еУпис</a:t>
            </a:r>
            <a:r>
              <a:rPr lang="sr-Cyrl-RS" sz="1400" dirty="0">
                <a:solidFill>
                  <a:srgbClr val="FF1616"/>
                </a:solidFill>
                <a:latin typeface="Montserrat Bold"/>
              </a:rPr>
              <a:t> у </a:t>
            </a:r>
          </a:p>
          <a:p>
            <a:pPr algn="ctr">
              <a:lnSpc>
                <a:spcPts val="1960"/>
              </a:lnSpc>
            </a:pPr>
            <a:r>
              <a:rPr lang="sr-Cyrl-RS" sz="1400" dirty="0">
                <a:solidFill>
                  <a:srgbClr val="FF1616"/>
                </a:solidFill>
                <a:latin typeface="Montserrat Bold"/>
              </a:rPr>
              <a:t>средњу школу</a:t>
            </a:r>
            <a:endParaRPr lang="en-US" sz="1400" dirty="0">
              <a:solidFill>
                <a:srgbClr val="FF1616"/>
              </a:solidFill>
              <a:latin typeface="Montserrat Bold"/>
            </a:endParaRPr>
          </a:p>
        </p:txBody>
      </p:sp>
      <p:sp>
        <p:nvSpPr>
          <p:cNvPr id="45" name="TextBox 33">
            <a:extLst>
              <a:ext uri="{FF2B5EF4-FFF2-40B4-BE49-F238E27FC236}">
                <a16:creationId xmlns:a16="http://schemas.microsoft.com/office/drawing/2014/main" id="{99FB6790-DC2D-4A79-9F49-EA75DA3A689C}"/>
              </a:ext>
            </a:extLst>
          </p:cNvPr>
          <p:cNvSpPr txBox="1"/>
          <p:nvPr/>
        </p:nvSpPr>
        <p:spPr>
          <a:xfrm>
            <a:off x="8447550" y="5358835"/>
            <a:ext cx="1864419" cy="568361"/>
          </a:xfrm>
          <a:prstGeom prst="rect">
            <a:avLst/>
          </a:prstGeom>
        </p:spPr>
        <p:txBody>
          <a:bodyPr lIns="0" tIns="0" rIns="0" bIns="0" rtlCol="0" anchor="t">
            <a:spAutoFit/>
          </a:bodyPr>
          <a:lstStyle/>
          <a:p>
            <a:pPr algn="ctr">
              <a:lnSpc>
                <a:spcPts val="2306"/>
              </a:lnSpc>
            </a:pPr>
            <a:r>
              <a:rPr lang="sr-Cyrl-RS" sz="1647" dirty="0" err="1">
                <a:solidFill>
                  <a:srgbClr val="FF1616"/>
                </a:solidFill>
                <a:latin typeface="Montserrat Bold"/>
              </a:rPr>
              <a:t>еДостава</a:t>
            </a:r>
            <a:r>
              <a:rPr lang="en-US" sz="1647" dirty="0">
                <a:solidFill>
                  <a:srgbClr val="FF1616"/>
                </a:solidFill>
                <a:latin typeface="Montserrat Bold"/>
              </a:rPr>
              <a:t>
</a:t>
            </a:r>
          </a:p>
        </p:txBody>
      </p:sp>
      <p:sp>
        <p:nvSpPr>
          <p:cNvPr id="46" name="TextBox 26">
            <a:extLst>
              <a:ext uri="{FF2B5EF4-FFF2-40B4-BE49-F238E27FC236}">
                <a16:creationId xmlns:a16="http://schemas.microsoft.com/office/drawing/2014/main" id="{E49065EC-E72B-45AB-A1A9-A97160B348D4}"/>
              </a:ext>
            </a:extLst>
          </p:cNvPr>
          <p:cNvSpPr txBox="1"/>
          <p:nvPr/>
        </p:nvSpPr>
        <p:spPr>
          <a:xfrm>
            <a:off x="8333275" y="4879775"/>
            <a:ext cx="1864419" cy="402995"/>
          </a:xfrm>
          <a:prstGeom prst="rect">
            <a:avLst/>
          </a:prstGeom>
        </p:spPr>
        <p:txBody>
          <a:bodyPr wrap="square" lIns="0" tIns="0" rIns="0" bIns="0" rtlCol="0" anchor="t">
            <a:spAutoFit/>
          </a:bodyPr>
          <a:lstStyle/>
          <a:p>
            <a:pPr algn="ctr">
              <a:lnSpc>
                <a:spcPts val="3360"/>
              </a:lnSpc>
              <a:spcBef>
                <a:spcPct val="0"/>
              </a:spcBef>
            </a:pPr>
            <a:r>
              <a:rPr lang="en-US" sz="2399" dirty="0">
                <a:solidFill>
                  <a:srgbClr val="FFFFFF"/>
                </a:solidFill>
                <a:latin typeface="Montserrat Bold"/>
              </a:rPr>
              <a:t>  1</a:t>
            </a:r>
            <a:r>
              <a:rPr lang="sr-Cyrl-RS" sz="2399" dirty="0">
                <a:solidFill>
                  <a:srgbClr val="FFFFFF"/>
                </a:solidFill>
                <a:latin typeface="Montserrat Bold"/>
              </a:rPr>
              <a:t>.</a:t>
            </a:r>
            <a:r>
              <a:rPr lang="en-US" sz="2399" dirty="0">
                <a:solidFill>
                  <a:srgbClr val="FFFFFF"/>
                </a:solidFill>
                <a:latin typeface="Montserrat Bold"/>
              </a:rPr>
              <a:t>115.382</a:t>
            </a:r>
          </a:p>
        </p:txBody>
      </p:sp>
      <p:sp>
        <p:nvSpPr>
          <p:cNvPr id="47" name="TextBox 38">
            <a:extLst>
              <a:ext uri="{FF2B5EF4-FFF2-40B4-BE49-F238E27FC236}">
                <a16:creationId xmlns:a16="http://schemas.microsoft.com/office/drawing/2014/main" id="{6FD5EA1C-F24F-46E0-803A-5FD07AB4764F}"/>
              </a:ext>
            </a:extLst>
          </p:cNvPr>
          <p:cNvSpPr txBox="1"/>
          <p:nvPr/>
        </p:nvSpPr>
        <p:spPr>
          <a:xfrm>
            <a:off x="172459" y="2536214"/>
            <a:ext cx="3573470" cy="276999"/>
          </a:xfrm>
          <a:prstGeom prst="rect">
            <a:avLst/>
          </a:prstGeom>
        </p:spPr>
        <p:txBody>
          <a:bodyPr wrap="square" lIns="0" tIns="0" rIns="0" bIns="0" rtlCol="0" anchor="t">
            <a:spAutoFit/>
          </a:bodyPr>
          <a:lstStyle/>
          <a:p>
            <a:pPr marR="0" lvl="0">
              <a:spcBef>
                <a:spcPts val="0"/>
              </a:spcBef>
              <a:spcAft>
                <a:spcPts val="0"/>
              </a:spcAft>
              <a:tabLst>
                <a:tab pos="457200" algn="l"/>
              </a:tabLst>
            </a:pPr>
            <a:r>
              <a:rPr lang="sr-Latn-RS" dirty="0">
                <a:solidFill>
                  <a:srgbClr val="91D3F8"/>
                </a:solidFill>
                <a:latin typeface="Montserrat Bold"/>
              </a:rPr>
              <a:t>314.960 </a:t>
            </a:r>
            <a:r>
              <a:rPr lang="sr-Cyrl-RS" sz="1400" dirty="0">
                <a:solidFill>
                  <a:srgbClr val="91D3F8"/>
                </a:solidFill>
                <a:latin typeface="Montserrat Bold"/>
              </a:rPr>
              <a:t>регистрованих корисника</a:t>
            </a:r>
            <a:endParaRPr lang="en-US" sz="1600" dirty="0">
              <a:effectLst/>
              <a:latin typeface="Calibri" panose="020F0502020204030204" pitchFamily="34" charset="0"/>
              <a:ea typeface="Calibri" panose="020F0502020204030204" pitchFamily="34" charset="0"/>
            </a:endParaRPr>
          </a:p>
        </p:txBody>
      </p:sp>
      <p:sp>
        <p:nvSpPr>
          <p:cNvPr id="51" name="TextBox 50">
            <a:extLst>
              <a:ext uri="{FF2B5EF4-FFF2-40B4-BE49-F238E27FC236}">
                <a16:creationId xmlns:a16="http://schemas.microsoft.com/office/drawing/2014/main" id="{FB758D10-5623-44C4-81F9-30DCFC6B9A05}"/>
              </a:ext>
            </a:extLst>
          </p:cNvPr>
          <p:cNvSpPr txBox="1"/>
          <p:nvPr/>
        </p:nvSpPr>
        <p:spPr>
          <a:xfrm>
            <a:off x="115354" y="3021788"/>
            <a:ext cx="3291647" cy="523220"/>
          </a:xfrm>
          <a:prstGeom prst="rect">
            <a:avLst/>
          </a:prstGeom>
          <a:noFill/>
        </p:spPr>
        <p:txBody>
          <a:bodyPr wrap="square">
            <a:spAutoFit/>
          </a:bodyPr>
          <a:lstStyle/>
          <a:p>
            <a:pPr marR="0" lvl="0">
              <a:spcBef>
                <a:spcPts val="0"/>
              </a:spcBef>
              <a:spcAft>
                <a:spcPts val="0"/>
              </a:spcAft>
              <a:tabLst>
                <a:tab pos="457200" algn="l"/>
              </a:tabLst>
            </a:pPr>
            <a:r>
              <a:rPr lang="sr-Latn-RS" sz="1400" dirty="0">
                <a:solidFill>
                  <a:srgbClr val="91D3F8"/>
                </a:solidFill>
                <a:latin typeface="Montserrat Bold"/>
              </a:rPr>
              <a:t>44.321  </a:t>
            </a:r>
            <a:r>
              <a:rPr lang="sr-Cyrl-RS" sz="1400" dirty="0">
                <a:solidFill>
                  <a:srgbClr val="91D3F8"/>
                </a:solidFill>
                <a:latin typeface="Montserrat Bold"/>
              </a:rPr>
              <a:t>корисника мобилне апликације </a:t>
            </a:r>
            <a:r>
              <a:rPr lang="en-US" sz="1400" dirty="0">
                <a:solidFill>
                  <a:srgbClr val="91D3F8"/>
                </a:solidFill>
                <a:latin typeface="Montserrat Bold"/>
              </a:rPr>
              <a:t>(</a:t>
            </a:r>
            <a:r>
              <a:rPr lang="en-US" sz="1400" dirty="0" err="1">
                <a:solidFill>
                  <a:srgbClr val="91D3F8"/>
                </a:solidFill>
                <a:latin typeface="Montserrat Bold"/>
              </a:rPr>
              <a:t>ConsentIDs</a:t>
            </a:r>
            <a:r>
              <a:rPr lang="en-US" sz="1400" dirty="0">
                <a:solidFill>
                  <a:srgbClr val="91D3F8"/>
                </a:solidFill>
                <a:latin typeface="Montserrat Bold"/>
              </a:rPr>
              <a:t>)</a:t>
            </a:r>
          </a:p>
        </p:txBody>
      </p:sp>
    </p:spTree>
    <p:extLst>
      <p:ext uri="{BB962C8B-B14F-4D97-AF65-F5344CB8AC3E}">
        <p14:creationId xmlns:p14="http://schemas.microsoft.com/office/powerpoint/2010/main" val="1612512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8EF408-F5AF-41E9-F860-1EE020FBBF1E}"/>
              </a:ext>
            </a:extLst>
          </p:cNvPr>
          <p:cNvSpPr>
            <a:spLocks noGrp="1"/>
          </p:cNvSpPr>
          <p:nvPr>
            <p:ph idx="1"/>
          </p:nvPr>
        </p:nvSpPr>
        <p:spPr>
          <a:xfrm>
            <a:off x="246018" y="1851327"/>
            <a:ext cx="11711520" cy="2772198"/>
          </a:xfrm>
        </p:spPr>
        <p:txBody>
          <a:bodyPr/>
          <a:lstStyle/>
          <a:p>
            <a:r>
              <a:rPr lang="ru-RU" sz="2400" b="1" dirty="0">
                <a:solidFill>
                  <a:schemeClr val="accent5">
                    <a:lumMod val="50000"/>
                  </a:schemeClr>
                </a:solidFill>
              </a:rPr>
              <a:t>Информационом систему еЗУП приступиле су:</a:t>
            </a:r>
          </a:p>
          <a:p>
            <a:endParaRPr lang="ru-RU" sz="2400" b="1" dirty="0">
              <a:solidFill>
                <a:schemeClr val="accent5">
                  <a:lumMod val="50000"/>
                </a:schemeClr>
              </a:solidFill>
            </a:endParaRPr>
          </a:p>
          <a:p>
            <a:pPr lvl="1"/>
            <a:r>
              <a:rPr lang="ru-RU" dirty="0">
                <a:solidFill>
                  <a:schemeClr val="accent5">
                    <a:lumMod val="50000"/>
                  </a:schemeClr>
                </a:solidFill>
              </a:rPr>
              <a:t>	Све Јединиц</a:t>
            </a:r>
            <a:r>
              <a:rPr lang="en-US" dirty="0">
                <a:solidFill>
                  <a:schemeClr val="accent5">
                    <a:lumMod val="50000"/>
                  </a:schemeClr>
                </a:solidFill>
              </a:rPr>
              <a:t>e</a:t>
            </a:r>
            <a:r>
              <a:rPr lang="ru-RU" dirty="0">
                <a:solidFill>
                  <a:schemeClr val="accent5">
                    <a:lumMod val="50000"/>
                  </a:schemeClr>
                </a:solidFill>
              </a:rPr>
              <a:t> локалне самоуправе (општине и градови)</a:t>
            </a:r>
          </a:p>
          <a:p>
            <a:pPr lvl="1"/>
            <a:r>
              <a:rPr lang="ru-RU" dirty="0">
                <a:solidFill>
                  <a:schemeClr val="accent5">
                    <a:lumMod val="50000"/>
                  </a:schemeClr>
                </a:solidFill>
              </a:rPr>
              <a:t>	Сви центри за социјални рад</a:t>
            </a:r>
          </a:p>
          <a:p>
            <a:pPr lvl="1"/>
            <a:r>
              <a:rPr lang="ru-RU" dirty="0">
                <a:solidFill>
                  <a:schemeClr val="accent5">
                    <a:lumMod val="50000"/>
                  </a:schemeClr>
                </a:solidFill>
              </a:rPr>
              <a:t>	МУП (полицијске станице) </a:t>
            </a:r>
          </a:p>
          <a:p>
            <a:pPr lvl="1"/>
            <a:r>
              <a:rPr lang="ru-RU" dirty="0">
                <a:solidFill>
                  <a:schemeClr val="accent5">
                    <a:lumMod val="50000"/>
                  </a:schemeClr>
                </a:solidFill>
              </a:rPr>
              <a:t>	17 других институција (ПУ, РГЗ, НСЗ, ПИО,...)</a:t>
            </a:r>
          </a:p>
          <a:p>
            <a:pPr marL="0" indent="0">
              <a:buNone/>
            </a:pPr>
            <a:endParaRPr lang="en-US" dirty="0"/>
          </a:p>
        </p:txBody>
      </p:sp>
      <p:sp>
        <p:nvSpPr>
          <p:cNvPr id="4" name="Rectangle 3">
            <a:extLst>
              <a:ext uri="{FF2B5EF4-FFF2-40B4-BE49-F238E27FC236}">
                <a16:creationId xmlns:a16="http://schemas.microsoft.com/office/drawing/2014/main" id="{A71AC50A-1DA7-F9DE-664A-4A6A12DFEE7A}"/>
              </a:ext>
            </a:extLst>
          </p:cNvPr>
          <p:cNvSpPr/>
          <p:nvPr/>
        </p:nvSpPr>
        <p:spPr>
          <a:xfrm rot="5400000">
            <a:off x="5907679" y="615884"/>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8AF5F6-B942-E26B-17D9-694F10D27BD1}"/>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pic>
        <p:nvPicPr>
          <p:cNvPr id="8" name="Picture 7">
            <a:extLst>
              <a:ext uri="{FF2B5EF4-FFF2-40B4-BE49-F238E27FC236}">
                <a16:creationId xmlns:a16="http://schemas.microsoft.com/office/drawing/2014/main" id="{D4EE056D-EC62-26F3-5139-1BF83DA71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12" name="Straight Connector 11">
            <a:extLst>
              <a:ext uri="{FF2B5EF4-FFF2-40B4-BE49-F238E27FC236}">
                <a16:creationId xmlns:a16="http://schemas.microsoft.com/office/drawing/2014/main" id="{6CB6E80E-4A9C-9C6D-B8D4-4483885F0486}"/>
              </a:ext>
            </a:extLst>
          </p:cNvPr>
          <p:cNvCxnSpPr>
            <a:cxnSpLocks/>
          </p:cNvCxnSpPr>
          <p:nvPr/>
        </p:nvCxnSpPr>
        <p:spPr>
          <a:xfrm>
            <a:off x="246018" y="126274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1369653A-52B3-41A5-9091-DB7262766907}"/>
              </a:ext>
            </a:extLst>
          </p:cNvPr>
          <p:cNvSpPr>
            <a:spLocks noGrp="1"/>
          </p:cNvSpPr>
          <p:nvPr>
            <p:ph type="title"/>
          </p:nvPr>
        </p:nvSpPr>
        <p:spPr>
          <a:xfrm>
            <a:off x="246063" y="160338"/>
            <a:ext cx="10621962" cy="955675"/>
          </a:xfrm>
        </p:spPr>
        <p:txBody>
          <a:bodyPr>
            <a:normAutofit/>
          </a:bodyPr>
          <a:lstStyle/>
          <a:p>
            <a:r>
              <a:rPr lang="ru-RU" sz="3300" b="1" dirty="0">
                <a:solidFill>
                  <a:schemeClr val="accent5">
                    <a:lumMod val="50000"/>
                  </a:schemeClr>
                </a:solidFill>
                <a:latin typeface="+mn-lt"/>
                <a:ea typeface="+mn-ea"/>
                <a:cs typeface="+mn-cs"/>
              </a:rPr>
              <a:t>Развој информационих система и електронске управе</a:t>
            </a:r>
            <a:endParaRPr lang="en-US" sz="3300" b="1" dirty="0">
              <a:solidFill>
                <a:schemeClr val="accent5">
                  <a:lumMod val="50000"/>
                </a:schemeClr>
              </a:solidFill>
              <a:latin typeface="+mn-lt"/>
              <a:ea typeface="+mn-ea"/>
              <a:cs typeface="+mn-cs"/>
            </a:endParaRPr>
          </a:p>
        </p:txBody>
      </p:sp>
      <p:pic>
        <p:nvPicPr>
          <p:cNvPr id="10" name="Picture 9">
            <a:extLst>
              <a:ext uri="{FF2B5EF4-FFF2-40B4-BE49-F238E27FC236}">
                <a16:creationId xmlns:a16="http://schemas.microsoft.com/office/drawing/2014/main" id="{C8DFFF15-5AE7-4151-83DC-6551FC8323F6}"/>
              </a:ext>
            </a:extLst>
          </p:cNvPr>
          <p:cNvPicPr>
            <a:picLocks noChangeAspect="1"/>
          </p:cNvPicPr>
          <p:nvPr/>
        </p:nvPicPr>
        <p:blipFill>
          <a:blip r:embed="rId3"/>
          <a:stretch>
            <a:fillRect/>
          </a:stretch>
        </p:blipFill>
        <p:spPr>
          <a:xfrm>
            <a:off x="-781931" y="1351928"/>
            <a:ext cx="5060119" cy="5060119"/>
          </a:xfrm>
          <a:prstGeom prst="rect">
            <a:avLst/>
          </a:prstGeom>
        </p:spPr>
      </p:pic>
      <p:sp>
        <p:nvSpPr>
          <p:cNvPr id="2" name="Slide Number Placeholder 1">
            <a:extLst>
              <a:ext uri="{FF2B5EF4-FFF2-40B4-BE49-F238E27FC236}">
                <a16:creationId xmlns:a16="http://schemas.microsoft.com/office/drawing/2014/main" id="{3BE866AF-E3CE-1D38-C21C-939BEFCD180E}"/>
              </a:ext>
            </a:extLst>
          </p:cNvPr>
          <p:cNvSpPr>
            <a:spLocks noGrp="1"/>
          </p:cNvSpPr>
          <p:nvPr>
            <p:ph type="sldNum" sz="quarter" idx="12"/>
          </p:nvPr>
        </p:nvSpPr>
        <p:spPr>
          <a:xfrm>
            <a:off x="9313984" y="6515099"/>
            <a:ext cx="2743200" cy="365125"/>
          </a:xfrm>
        </p:spPr>
        <p:txBody>
          <a:bodyPr/>
          <a:lstStyle/>
          <a:p>
            <a:fld id="{826582DE-2E78-43A0-A32B-7F8B424C53B6}" type="slidenum">
              <a:rPr lang="en-US" smtClean="0"/>
              <a:t>16</a:t>
            </a:fld>
            <a:endParaRPr lang="en-US" dirty="0"/>
          </a:p>
        </p:txBody>
      </p:sp>
    </p:spTree>
    <p:extLst>
      <p:ext uri="{BB962C8B-B14F-4D97-AF65-F5344CB8AC3E}">
        <p14:creationId xmlns:p14="http://schemas.microsoft.com/office/powerpoint/2010/main" val="3721110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AC50A-1DA7-F9DE-664A-4A6A12DFEE7A}"/>
              </a:ext>
            </a:extLst>
          </p:cNvPr>
          <p:cNvSpPr/>
          <p:nvPr/>
        </p:nvSpPr>
        <p:spPr>
          <a:xfrm rot="5400000">
            <a:off x="5907679" y="57367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8AF5F6-B942-E26B-17D9-694F10D27BD1}"/>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pic>
        <p:nvPicPr>
          <p:cNvPr id="8" name="Picture 7">
            <a:extLst>
              <a:ext uri="{FF2B5EF4-FFF2-40B4-BE49-F238E27FC236}">
                <a16:creationId xmlns:a16="http://schemas.microsoft.com/office/drawing/2014/main" id="{D4EE056D-EC62-26F3-5139-1BF83DA71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12" name="Straight Connector 11">
            <a:extLst>
              <a:ext uri="{FF2B5EF4-FFF2-40B4-BE49-F238E27FC236}">
                <a16:creationId xmlns:a16="http://schemas.microsoft.com/office/drawing/2014/main" id="{6CB6E80E-4A9C-9C6D-B8D4-4483885F0486}"/>
              </a:ext>
            </a:extLst>
          </p:cNvPr>
          <p:cNvCxnSpPr>
            <a:cxnSpLocks/>
          </p:cNvCxnSpPr>
          <p:nvPr/>
        </p:nvCxnSpPr>
        <p:spPr>
          <a:xfrm>
            <a:off x="246018" y="126274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8C62790-65F4-4B3C-BB06-6C6CA1C6FFB6}"/>
              </a:ext>
            </a:extLst>
          </p:cNvPr>
          <p:cNvSpPr>
            <a:spLocks noGrp="1"/>
          </p:cNvSpPr>
          <p:nvPr>
            <p:ph type="title"/>
          </p:nvPr>
        </p:nvSpPr>
        <p:spPr>
          <a:xfrm>
            <a:off x="246063" y="160338"/>
            <a:ext cx="10621962" cy="955675"/>
          </a:xfrm>
        </p:spPr>
        <p:txBody>
          <a:bodyPr>
            <a:normAutofit/>
          </a:bodyPr>
          <a:lstStyle/>
          <a:p>
            <a:r>
              <a:rPr lang="ru-RU" sz="3300" b="1" dirty="0">
                <a:solidFill>
                  <a:schemeClr val="accent5">
                    <a:lumMod val="50000"/>
                  </a:schemeClr>
                </a:solidFill>
                <a:latin typeface="+mn-lt"/>
                <a:ea typeface="+mn-ea"/>
                <a:cs typeface="+mn-cs"/>
              </a:rPr>
              <a:t>Развој информационих система и електронске управе</a:t>
            </a:r>
            <a:endParaRPr lang="en-US" sz="3300" b="1" dirty="0">
              <a:solidFill>
                <a:schemeClr val="accent5">
                  <a:lumMod val="50000"/>
                </a:schemeClr>
              </a:solidFill>
              <a:latin typeface="+mn-lt"/>
              <a:ea typeface="+mn-ea"/>
              <a:cs typeface="+mn-cs"/>
            </a:endParaRPr>
          </a:p>
        </p:txBody>
      </p:sp>
      <p:pic>
        <p:nvPicPr>
          <p:cNvPr id="10" name="Content Placeholder 9">
            <a:extLst>
              <a:ext uri="{FF2B5EF4-FFF2-40B4-BE49-F238E27FC236}">
                <a16:creationId xmlns:a16="http://schemas.microsoft.com/office/drawing/2014/main" id="{5EEFDE6C-7A99-47A7-B220-DDB7BEFDC53C}"/>
              </a:ext>
            </a:extLst>
          </p:cNvPr>
          <p:cNvPicPr>
            <a:picLocks noGrp="1" noChangeAspect="1"/>
          </p:cNvPicPr>
          <p:nvPr>
            <p:ph idx="1"/>
          </p:nvPr>
        </p:nvPicPr>
        <p:blipFill>
          <a:blip r:embed="rId3"/>
          <a:stretch>
            <a:fillRect/>
          </a:stretch>
        </p:blipFill>
        <p:spPr>
          <a:xfrm>
            <a:off x="246018" y="1474788"/>
            <a:ext cx="11732622" cy="4791075"/>
          </a:xfrm>
          <a:prstGeom prst="rect">
            <a:avLst/>
          </a:prstGeom>
        </p:spPr>
      </p:pic>
      <p:sp>
        <p:nvSpPr>
          <p:cNvPr id="2" name="Slide Number Placeholder 1">
            <a:extLst>
              <a:ext uri="{FF2B5EF4-FFF2-40B4-BE49-F238E27FC236}">
                <a16:creationId xmlns:a16="http://schemas.microsoft.com/office/drawing/2014/main" id="{FE344F13-FA85-A4E4-9026-12C20749564C}"/>
              </a:ext>
            </a:extLst>
          </p:cNvPr>
          <p:cNvSpPr>
            <a:spLocks noGrp="1"/>
          </p:cNvSpPr>
          <p:nvPr>
            <p:ph type="sldNum" sz="quarter" idx="12"/>
          </p:nvPr>
        </p:nvSpPr>
        <p:spPr>
          <a:xfrm>
            <a:off x="9448800" y="6468905"/>
            <a:ext cx="2743200" cy="365125"/>
          </a:xfrm>
        </p:spPr>
        <p:txBody>
          <a:bodyPr/>
          <a:lstStyle/>
          <a:p>
            <a:fld id="{826582DE-2E78-43A0-A32B-7F8B424C53B6}" type="slidenum">
              <a:rPr lang="en-US" smtClean="0"/>
              <a:t>17</a:t>
            </a:fld>
            <a:endParaRPr lang="en-US" dirty="0"/>
          </a:p>
        </p:txBody>
      </p:sp>
    </p:spTree>
    <p:extLst>
      <p:ext uri="{BB962C8B-B14F-4D97-AF65-F5344CB8AC3E}">
        <p14:creationId xmlns:p14="http://schemas.microsoft.com/office/powerpoint/2010/main" val="3571738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B18A3-9D28-06C5-7A4F-3DDF164A47DC}"/>
              </a:ext>
            </a:extLst>
          </p:cNvPr>
          <p:cNvSpPr>
            <a:spLocks noGrp="1"/>
          </p:cNvSpPr>
          <p:nvPr>
            <p:ph type="title"/>
          </p:nvPr>
        </p:nvSpPr>
        <p:spPr>
          <a:xfrm>
            <a:off x="246017" y="160540"/>
            <a:ext cx="10622279" cy="955992"/>
          </a:xfrm>
        </p:spPr>
        <p:txBody>
          <a:bodyPr>
            <a:normAutofit/>
          </a:bodyPr>
          <a:lstStyle/>
          <a:p>
            <a:r>
              <a:rPr lang="ru-RU" sz="3300" b="1" dirty="0">
                <a:solidFill>
                  <a:schemeClr val="accent5">
                    <a:lumMod val="50000"/>
                  </a:schemeClr>
                </a:solidFill>
                <a:latin typeface="+mn-lt"/>
                <a:ea typeface="+mn-ea"/>
                <a:cs typeface="+mn-cs"/>
              </a:rPr>
              <a:t>Шта је еУправа (еБеба)?</a:t>
            </a:r>
            <a:endParaRPr lang="en-US" sz="3300" b="1" dirty="0">
              <a:solidFill>
                <a:schemeClr val="accent5">
                  <a:lumMod val="50000"/>
                </a:schemeClr>
              </a:solidFill>
              <a:latin typeface="+mn-lt"/>
              <a:ea typeface="+mn-ea"/>
              <a:cs typeface="+mn-cs"/>
            </a:endParaRPr>
          </a:p>
        </p:txBody>
      </p:sp>
      <p:sp>
        <p:nvSpPr>
          <p:cNvPr id="4" name="Rectangle 3">
            <a:extLst>
              <a:ext uri="{FF2B5EF4-FFF2-40B4-BE49-F238E27FC236}">
                <a16:creationId xmlns:a16="http://schemas.microsoft.com/office/drawing/2014/main" id="{A71AC50A-1DA7-F9DE-664A-4A6A12DFEE7A}"/>
              </a:ext>
            </a:extLst>
          </p:cNvPr>
          <p:cNvSpPr/>
          <p:nvPr/>
        </p:nvSpPr>
        <p:spPr>
          <a:xfrm rot="5400000">
            <a:off x="5907679" y="57367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8AF5F6-B942-E26B-17D9-694F10D27BD1}"/>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pic>
        <p:nvPicPr>
          <p:cNvPr id="8" name="Picture 7">
            <a:extLst>
              <a:ext uri="{FF2B5EF4-FFF2-40B4-BE49-F238E27FC236}">
                <a16:creationId xmlns:a16="http://schemas.microsoft.com/office/drawing/2014/main" id="{D4EE056D-EC62-26F3-5139-1BF83DA71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12" name="Straight Connector 11">
            <a:extLst>
              <a:ext uri="{FF2B5EF4-FFF2-40B4-BE49-F238E27FC236}">
                <a16:creationId xmlns:a16="http://schemas.microsoft.com/office/drawing/2014/main" id="{6CB6E80E-4A9C-9C6D-B8D4-4483885F0486}"/>
              </a:ext>
            </a:extLst>
          </p:cNvPr>
          <p:cNvCxnSpPr>
            <a:cxnSpLocks/>
          </p:cNvCxnSpPr>
          <p:nvPr/>
        </p:nvCxnSpPr>
        <p:spPr>
          <a:xfrm>
            <a:off x="246018" y="126274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BDD406A-F7EB-4691-944F-1782B42076F5}"/>
              </a:ext>
            </a:extLst>
          </p:cNvPr>
          <p:cNvPicPr>
            <a:picLocks noChangeAspect="1"/>
          </p:cNvPicPr>
          <p:nvPr/>
        </p:nvPicPr>
        <p:blipFill>
          <a:blip r:embed="rId3"/>
          <a:stretch>
            <a:fillRect/>
          </a:stretch>
        </p:blipFill>
        <p:spPr>
          <a:xfrm>
            <a:off x="362856" y="1394441"/>
            <a:ext cx="10388600" cy="4575691"/>
          </a:xfrm>
          <a:prstGeom prst="rect">
            <a:avLst/>
          </a:prstGeom>
        </p:spPr>
      </p:pic>
      <p:sp>
        <p:nvSpPr>
          <p:cNvPr id="3" name="Slide Number Placeholder 2">
            <a:extLst>
              <a:ext uri="{FF2B5EF4-FFF2-40B4-BE49-F238E27FC236}">
                <a16:creationId xmlns:a16="http://schemas.microsoft.com/office/drawing/2014/main" id="{8CBAC999-2408-315B-8105-F3E1FB6E9BD6}"/>
              </a:ext>
            </a:extLst>
          </p:cNvPr>
          <p:cNvSpPr>
            <a:spLocks noGrp="1"/>
          </p:cNvSpPr>
          <p:nvPr>
            <p:ph type="sldNum" sz="quarter" idx="12"/>
          </p:nvPr>
        </p:nvSpPr>
        <p:spPr>
          <a:xfrm>
            <a:off x="9379856" y="6466643"/>
            <a:ext cx="2743200" cy="365125"/>
          </a:xfrm>
        </p:spPr>
        <p:txBody>
          <a:bodyPr/>
          <a:lstStyle/>
          <a:p>
            <a:fld id="{826582DE-2E78-43A0-A32B-7F8B424C53B6}" type="slidenum">
              <a:rPr lang="en-US" smtClean="0"/>
              <a:t>18</a:t>
            </a:fld>
            <a:endParaRPr lang="en-US" dirty="0"/>
          </a:p>
        </p:txBody>
      </p:sp>
      <p:pic>
        <p:nvPicPr>
          <p:cNvPr id="6" name="Picture 5">
            <a:extLst>
              <a:ext uri="{FF2B5EF4-FFF2-40B4-BE49-F238E27FC236}">
                <a16:creationId xmlns:a16="http://schemas.microsoft.com/office/drawing/2014/main" id="{42B6C346-62DC-7F07-EF14-AB76FCC00B08}"/>
              </a:ext>
            </a:extLst>
          </p:cNvPr>
          <p:cNvPicPr>
            <a:picLocks noChangeAspect="1"/>
          </p:cNvPicPr>
          <p:nvPr/>
        </p:nvPicPr>
        <p:blipFill>
          <a:blip r:embed="rId4"/>
          <a:stretch>
            <a:fillRect/>
          </a:stretch>
        </p:blipFill>
        <p:spPr>
          <a:xfrm>
            <a:off x="-671919" y="1557557"/>
            <a:ext cx="5060119" cy="5060119"/>
          </a:xfrm>
          <a:prstGeom prst="rect">
            <a:avLst/>
          </a:prstGeom>
        </p:spPr>
      </p:pic>
    </p:spTree>
    <p:extLst>
      <p:ext uri="{BB962C8B-B14F-4D97-AF65-F5344CB8AC3E}">
        <p14:creationId xmlns:p14="http://schemas.microsoft.com/office/powerpoint/2010/main" val="1623641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B18A3-9D28-06C5-7A4F-3DDF164A47DC}"/>
              </a:ext>
            </a:extLst>
          </p:cNvPr>
          <p:cNvSpPr>
            <a:spLocks noGrp="1"/>
          </p:cNvSpPr>
          <p:nvPr>
            <p:ph type="title"/>
          </p:nvPr>
        </p:nvSpPr>
        <p:spPr>
          <a:xfrm>
            <a:off x="246017" y="160540"/>
            <a:ext cx="11064408" cy="955992"/>
          </a:xfrm>
        </p:spPr>
        <p:txBody>
          <a:bodyPr>
            <a:normAutofit fontScale="90000"/>
          </a:bodyPr>
          <a:lstStyle/>
          <a:p>
            <a:r>
              <a:rPr lang="ru-RU" sz="3300" b="1" dirty="0">
                <a:solidFill>
                  <a:schemeClr val="accent5">
                    <a:lumMod val="50000"/>
                  </a:schemeClr>
                </a:solidFill>
                <a:latin typeface="+mn-lt"/>
                <a:ea typeface="+mn-ea"/>
                <a:cs typeface="+mn-cs"/>
              </a:rPr>
              <a:t>Шта је еУправа (еВртић, користи 17 градова и општина у</a:t>
            </a:r>
            <a:r>
              <a:rPr lang="en-US" sz="3300" b="1" dirty="0">
                <a:solidFill>
                  <a:schemeClr val="accent5">
                    <a:lumMod val="50000"/>
                  </a:schemeClr>
                </a:solidFill>
                <a:latin typeface="+mn-lt"/>
                <a:ea typeface="+mn-ea"/>
                <a:cs typeface="+mn-cs"/>
              </a:rPr>
              <a:t> </a:t>
            </a:r>
            <a:r>
              <a:rPr lang="ru-RU" sz="3300" b="1" dirty="0">
                <a:solidFill>
                  <a:schemeClr val="accent5">
                    <a:lumMod val="50000"/>
                  </a:schemeClr>
                </a:solidFill>
                <a:latin typeface="+mn-lt"/>
                <a:ea typeface="+mn-ea"/>
                <a:cs typeface="+mn-cs"/>
              </a:rPr>
              <a:t>Србији? </a:t>
            </a:r>
            <a:endParaRPr lang="en-US" sz="3300" b="1" dirty="0">
              <a:solidFill>
                <a:schemeClr val="accent5">
                  <a:lumMod val="50000"/>
                </a:schemeClr>
              </a:solidFill>
              <a:latin typeface="+mn-lt"/>
              <a:ea typeface="+mn-ea"/>
              <a:cs typeface="+mn-cs"/>
            </a:endParaRPr>
          </a:p>
        </p:txBody>
      </p:sp>
      <p:sp>
        <p:nvSpPr>
          <p:cNvPr id="4" name="Rectangle 3">
            <a:extLst>
              <a:ext uri="{FF2B5EF4-FFF2-40B4-BE49-F238E27FC236}">
                <a16:creationId xmlns:a16="http://schemas.microsoft.com/office/drawing/2014/main" id="{A71AC50A-1DA7-F9DE-664A-4A6A12DFEE7A}"/>
              </a:ext>
            </a:extLst>
          </p:cNvPr>
          <p:cNvSpPr/>
          <p:nvPr/>
        </p:nvSpPr>
        <p:spPr>
          <a:xfrm rot="5400000">
            <a:off x="5907679" y="57367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8AF5F6-B942-E26B-17D9-694F10D27BD1}"/>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pic>
        <p:nvPicPr>
          <p:cNvPr id="8" name="Picture 7">
            <a:extLst>
              <a:ext uri="{FF2B5EF4-FFF2-40B4-BE49-F238E27FC236}">
                <a16:creationId xmlns:a16="http://schemas.microsoft.com/office/drawing/2014/main" id="{D4EE056D-EC62-26F3-5139-1BF83DA71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12" name="Straight Connector 11">
            <a:extLst>
              <a:ext uri="{FF2B5EF4-FFF2-40B4-BE49-F238E27FC236}">
                <a16:creationId xmlns:a16="http://schemas.microsoft.com/office/drawing/2014/main" id="{6CB6E80E-4A9C-9C6D-B8D4-4483885F0486}"/>
              </a:ext>
            </a:extLst>
          </p:cNvPr>
          <p:cNvCxnSpPr>
            <a:cxnSpLocks/>
          </p:cNvCxnSpPr>
          <p:nvPr/>
        </p:nvCxnSpPr>
        <p:spPr>
          <a:xfrm>
            <a:off x="246018" y="126274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pic>
        <p:nvPicPr>
          <p:cNvPr id="9" name="Content Placeholder 3">
            <a:extLst>
              <a:ext uri="{FF2B5EF4-FFF2-40B4-BE49-F238E27FC236}">
                <a16:creationId xmlns:a16="http://schemas.microsoft.com/office/drawing/2014/main" id="{E3679A60-4099-4FC3-8A04-ACB2CC4DA9C6}"/>
              </a:ext>
            </a:extLst>
          </p:cNvPr>
          <p:cNvPicPr>
            <a:picLocks noGrp="1" noChangeAspect="1"/>
          </p:cNvPicPr>
          <p:nvPr>
            <p:ph idx="1"/>
          </p:nvPr>
        </p:nvPicPr>
        <p:blipFill>
          <a:blip r:embed="rId3"/>
          <a:stretch>
            <a:fillRect/>
          </a:stretch>
        </p:blipFill>
        <p:spPr>
          <a:xfrm>
            <a:off x="947420" y="1504949"/>
            <a:ext cx="10297160" cy="4438650"/>
          </a:xfrm>
          <a:prstGeom prst="rect">
            <a:avLst/>
          </a:prstGeom>
        </p:spPr>
      </p:pic>
      <p:sp>
        <p:nvSpPr>
          <p:cNvPr id="3" name="Slide Number Placeholder 2">
            <a:extLst>
              <a:ext uri="{FF2B5EF4-FFF2-40B4-BE49-F238E27FC236}">
                <a16:creationId xmlns:a16="http://schemas.microsoft.com/office/drawing/2014/main" id="{CABF079A-65FD-5935-D52D-3BEC13DB8B8B}"/>
              </a:ext>
            </a:extLst>
          </p:cNvPr>
          <p:cNvSpPr>
            <a:spLocks noGrp="1"/>
          </p:cNvSpPr>
          <p:nvPr>
            <p:ph type="sldNum" sz="quarter" idx="12"/>
          </p:nvPr>
        </p:nvSpPr>
        <p:spPr>
          <a:xfrm>
            <a:off x="9398395" y="6468894"/>
            <a:ext cx="2743200" cy="365125"/>
          </a:xfrm>
        </p:spPr>
        <p:txBody>
          <a:bodyPr/>
          <a:lstStyle/>
          <a:p>
            <a:fld id="{826582DE-2E78-43A0-A32B-7F8B424C53B6}" type="slidenum">
              <a:rPr lang="en-US" smtClean="0"/>
              <a:t>19</a:t>
            </a:fld>
            <a:endParaRPr lang="en-US" dirty="0"/>
          </a:p>
        </p:txBody>
      </p:sp>
      <p:pic>
        <p:nvPicPr>
          <p:cNvPr id="6" name="Picture 5">
            <a:extLst>
              <a:ext uri="{FF2B5EF4-FFF2-40B4-BE49-F238E27FC236}">
                <a16:creationId xmlns:a16="http://schemas.microsoft.com/office/drawing/2014/main" id="{F25917F4-A501-5785-EFE1-7AA249E4FC32}"/>
              </a:ext>
            </a:extLst>
          </p:cNvPr>
          <p:cNvPicPr>
            <a:picLocks noChangeAspect="1"/>
          </p:cNvPicPr>
          <p:nvPr/>
        </p:nvPicPr>
        <p:blipFill>
          <a:blip r:embed="rId4"/>
          <a:stretch>
            <a:fillRect/>
          </a:stretch>
        </p:blipFill>
        <p:spPr>
          <a:xfrm>
            <a:off x="-671919" y="1557557"/>
            <a:ext cx="5060119" cy="5060119"/>
          </a:xfrm>
          <a:prstGeom prst="rect">
            <a:avLst/>
          </a:prstGeom>
        </p:spPr>
      </p:pic>
    </p:spTree>
    <p:extLst>
      <p:ext uri="{BB962C8B-B14F-4D97-AF65-F5344CB8AC3E}">
        <p14:creationId xmlns:p14="http://schemas.microsoft.com/office/powerpoint/2010/main" val="1717517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AC50A-1DA7-F9DE-664A-4A6A12DFEE7A}"/>
              </a:ext>
            </a:extLst>
          </p:cNvPr>
          <p:cNvSpPr/>
          <p:nvPr/>
        </p:nvSpPr>
        <p:spPr>
          <a:xfrm rot="5400000">
            <a:off x="5907680" y="584758"/>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8AF5F6-B942-E26B-17D9-694F10D27BD1}"/>
              </a:ext>
            </a:extLst>
          </p:cNvPr>
          <p:cNvSpPr txBox="1"/>
          <p:nvPr/>
        </p:nvSpPr>
        <p:spPr>
          <a:xfrm>
            <a:off x="1858141" y="6523991"/>
            <a:ext cx="8475718" cy="307777"/>
          </a:xfrm>
          <a:prstGeom prst="rect">
            <a:avLst/>
          </a:prstGeom>
          <a:noFill/>
        </p:spPr>
        <p:txBody>
          <a:bodyPr wrap="non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pic>
        <p:nvPicPr>
          <p:cNvPr id="8" name="Picture 7">
            <a:extLst>
              <a:ext uri="{FF2B5EF4-FFF2-40B4-BE49-F238E27FC236}">
                <a16:creationId xmlns:a16="http://schemas.microsoft.com/office/drawing/2014/main" id="{D4EE056D-EC62-26F3-5139-1BF83DA71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12" name="Straight Connector 11">
            <a:extLst>
              <a:ext uri="{FF2B5EF4-FFF2-40B4-BE49-F238E27FC236}">
                <a16:creationId xmlns:a16="http://schemas.microsoft.com/office/drawing/2014/main" id="{6CB6E80E-4A9C-9C6D-B8D4-4483885F0486}"/>
              </a:ext>
            </a:extLst>
          </p:cNvPr>
          <p:cNvCxnSpPr>
            <a:cxnSpLocks/>
          </p:cNvCxnSpPr>
          <p:nvPr/>
        </p:nvCxnSpPr>
        <p:spPr>
          <a:xfrm>
            <a:off x="246018" y="125939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E60D863-F67A-456D-A038-3EF4A0C21A9F}"/>
              </a:ext>
            </a:extLst>
          </p:cNvPr>
          <p:cNvSpPr txBox="1">
            <a:spLocks/>
          </p:cNvSpPr>
          <p:nvPr/>
        </p:nvSpPr>
        <p:spPr>
          <a:xfrm>
            <a:off x="348175" y="153375"/>
            <a:ext cx="10622279" cy="9559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Cyrl-RS" sz="3600" b="1" dirty="0">
                <a:solidFill>
                  <a:schemeClr val="accent5">
                    <a:lumMod val="50000"/>
                  </a:schemeClr>
                </a:solidFill>
                <a:latin typeface="+mn-lt"/>
                <a:ea typeface="+mn-ea"/>
                <a:cs typeface="+mn-cs"/>
              </a:rPr>
              <a:t>Настанак  организација</a:t>
            </a:r>
            <a:endParaRPr lang="en-US" sz="3600" b="1" dirty="0">
              <a:solidFill>
                <a:schemeClr val="accent5">
                  <a:lumMod val="50000"/>
                </a:schemeClr>
              </a:solidFill>
              <a:latin typeface="+mn-lt"/>
              <a:ea typeface="+mn-ea"/>
              <a:cs typeface="+mn-cs"/>
            </a:endParaRPr>
          </a:p>
        </p:txBody>
      </p:sp>
      <p:sp>
        <p:nvSpPr>
          <p:cNvPr id="24" name="TextBox 23">
            <a:extLst>
              <a:ext uri="{FF2B5EF4-FFF2-40B4-BE49-F238E27FC236}">
                <a16:creationId xmlns:a16="http://schemas.microsoft.com/office/drawing/2014/main" id="{2D096F19-ED9D-4379-A1E4-405B023F4776}"/>
              </a:ext>
            </a:extLst>
          </p:cNvPr>
          <p:cNvSpPr txBox="1"/>
          <p:nvPr/>
        </p:nvSpPr>
        <p:spPr>
          <a:xfrm>
            <a:off x="172488" y="1553202"/>
            <a:ext cx="11917912" cy="4628960"/>
          </a:xfrm>
          <a:prstGeom prst="rect">
            <a:avLst/>
          </a:prstGeom>
          <a:noFill/>
        </p:spPr>
        <p:txBody>
          <a:bodyPr wrap="square">
            <a:spAutoFit/>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Спајање некадашње Дирекције за еУправу и дела Сектора за ИКТ УЗЗПРО, јули 2017.</a:t>
            </a:r>
            <a:r>
              <a:rPr lang="sr-Cyrl-RS" sz="2400" dirty="0">
                <a:solidFill>
                  <a:schemeClr val="accent5">
                    <a:lumMod val="50000"/>
                  </a:schemeClr>
                </a:solidFill>
                <a:latin typeface="Calibri" panose="020F0502020204030204"/>
              </a:rPr>
              <a:t>г.</a:t>
            </a:r>
            <a:endPar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Служба Владе, директор директно одговара председнику Владе.</a:t>
            </a:r>
            <a:endParaRPr kumimoji="0" lang="sr-Latn-RS"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r-Cyrl-RS"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Посебан </a:t>
            </a:r>
            <a:r>
              <a:rPr lang="sr-Cyrl-RS" sz="2400" dirty="0">
                <a:solidFill>
                  <a:schemeClr val="accent5">
                    <a:lumMod val="50000"/>
                  </a:schemeClr>
                </a:solidFill>
                <a:latin typeface="Calibri" panose="020F0502020204030204"/>
              </a:rPr>
              <a:t>о</a:t>
            </a:r>
            <a:r>
              <a:rPr kumimoji="0" lang="sr-Cyrl-RS"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рган у саставу Влад</a:t>
            </a:r>
            <a:r>
              <a:rPr lang="sr-Cyrl-RS" sz="2400" dirty="0">
                <a:solidFill>
                  <a:schemeClr val="accent5">
                    <a:lumMod val="50000"/>
                  </a:schemeClr>
                </a:solidFill>
                <a:latin typeface="Calibri" panose="020F0502020204030204"/>
              </a:rPr>
              <a:t>е</a:t>
            </a:r>
            <a:r>
              <a:rPr kumimoji="0" lang="sr-Cyrl-RS"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 </a:t>
            </a:r>
            <a:r>
              <a:rPr lang="sr-Cyrl-RS" sz="2400" dirty="0">
                <a:solidFill>
                  <a:schemeClr val="accent5">
                    <a:lumMod val="50000"/>
                  </a:schemeClr>
                </a:solidFill>
                <a:latin typeface="Calibri" panose="020F0502020204030204"/>
              </a:rPr>
              <a:t>октобар 2022.г.</a:t>
            </a:r>
            <a:endPar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Сектори:</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Развој инфромационих технологија и електронске управе</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Инфромационо-комуникациона инфраструктура</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Стандардизација и сертификација </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Инфромациона безбедност (ЦЕРТ)</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Правни, кадровски, финансијски и административни послови</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Развој, међ</a:t>
            </a:r>
            <a:r>
              <a:rPr kumimoji="0" lang="sr-Cyrl-RS"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у</a:t>
            </a:r>
            <a:r>
              <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народна сарадња и промоција дигиталних, иновативних и креативних делатности</a:t>
            </a:r>
            <a:endParaRPr kumimoji="0" lang="sr-Latn-RS"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EADAA1FA-015D-4FD1-801C-358A01D4A395}"/>
              </a:ext>
            </a:extLst>
          </p:cNvPr>
          <p:cNvPicPr>
            <a:picLocks noChangeAspect="1"/>
          </p:cNvPicPr>
          <p:nvPr/>
        </p:nvPicPr>
        <p:blipFill>
          <a:blip r:embed="rId3"/>
          <a:stretch>
            <a:fillRect/>
          </a:stretch>
        </p:blipFill>
        <p:spPr>
          <a:xfrm>
            <a:off x="-781931" y="1351928"/>
            <a:ext cx="5060119" cy="5060119"/>
          </a:xfrm>
          <a:prstGeom prst="rect">
            <a:avLst/>
          </a:prstGeom>
        </p:spPr>
      </p:pic>
      <p:sp>
        <p:nvSpPr>
          <p:cNvPr id="2" name="Slide Number Placeholder 1">
            <a:extLst>
              <a:ext uri="{FF2B5EF4-FFF2-40B4-BE49-F238E27FC236}">
                <a16:creationId xmlns:a16="http://schemas.microsoft.com/office/drawing/2014/main" id="{0BF0F51F-A8D9-351B-9132-9D97E5B04230}"/>
              </a:ext>
            </a:extLst>
          </p:cNvPr>
          <p:cNvSpPr>
            <a:spLocks noGrp="1"/>
          </p:cNvSpPr>
          <p:nvPr>
            <p:ph type="sldNum" sz="quarter" idx="12"/>
          </p:nvPr>
        </p:nvSpPr>
        <p:spPr>
          <a:xfrm>
            <a:off x="9347200" y="6523991"/>
            <a:ext cx="2743200" cy="365125"/>
          </a:xfrm>
        </p:spPr>
        <p:txBody>
          <a:bodyPr/>
          <a:lstStyle/>
          <a:p>
            <a:fld id="{826582DE-2E78-43A0-A32B-7F8B424C53B6}" type="slidenum">
              <a:rPr lang="en-US" smtClean="0"/>
              <a:t>2</a:t>
            </a:fld>
            <a:endParaRPr lang="en-US" dirty="0"/>
          </a:p>
        </p:txBody>
      </p:sp>
    </p:spTree>
    <p:extLst>
      <p:ext uri="{BB962C8B-B14F-4D97-AF65-F5344CB8AC3E}">
        <p14:creationId xmlns:p14="http://schemas.microsoft.com/office/powerpoint/2010/main" val="205772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B18A3-9D28-06C5-7A4F-3DDF164A47DC}"/>
              </a:ext>
            </a:extLst>
          </p:cNvPr>
          <p:cNvSpPr>
            <a:spLocks noGrp="1"/>
          </p:cNvSpPr>
          <p:nvPr>
            <p:ph type="title"/>
          </p:nvPr>
        </p:nvSpPr>
        <p:spPr>
          <a:xfrm>
            <a:off x="246017" y="160540"/>
            <a:ext cx="10622279" cy="955992"/>
          </a:xfrm>
        </p:spPr>
        <p:txBody>
          <a:bodyPr>
            <a:normAutofit/>
          </a:bodyPr>
          <a:lstStyle/>
          <a:p>
            <a:r>
              <a:rPr lang="ru-RU" sz="3300" b="1" dirty="0">
                <a:solidFill>
                  <a:schemeClr val="accent5">
                    <a:lumMod val="50000"/>
                  </a:schemeClr>
                </a:solidFill>
                <a:latin typeface="+mn-lt"/>
                <a:ea typeface="+mn-ea"/>
                <a:cs typeface="+mn-cs"/>
              </a:rPr>
              <a:t>Шта је еУправа (еИнспектор)?</a:t>
            </a:r>
            <a:endParaRPr lang="en-US" sz="3300" b="1" dirty="0">
              <a:solidFill>
                <a:schemeClr val="accent5">
                  <a:lumMod val="50000"/>
                </a:schemeClr>
              </a:solidFill>
              <a:latin typeface="+mn-lt"/>
              <a:ea typeface="+mn-ea"/>
              <a:cs typeface="+mn-cs"/>
            </a:endParaRPr>
          </a:p>
        </p:txBody>
      </p:sp>
      <p:sp>
        <p:nvSpPr>
          <p:cNvPr id="4" name="Rectangle 3">
            <a:extLst>
              <a:ext uri="{FF2B5EF4-FFF2-40B4-BE49-F238E27FC236}">
                <a16:creationId xmlns:a16="http://schemas.microsoft.com/office/drawing/2014/main" id="{A71AC50A-1DA7-F9DE-664A-4A6A12DFEE7A}"/>
              </a:ext>
            </a:extLst>
          </p:cNvPr>
          <p:cNvSpPr/>
          <p:nvPr/>
        </p:nvSpPr>
        <p:spPr>
          <a:xfrm rot="5400000">
            <a:off x="5907679" y="57367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8AF5F6-B942-E26B-17D9-694F10D27BD1}"/>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pic>
        <p:nvPicPr>
          <p:cNvPr id="8" name="Picture 7">
            <a:extLst>
              <a:ext uri="{FF2B5EF4-FFF2-40B4-BE49-F238E27FC236}">
                <a16:creationId xmlns:a16="http://schemas.microsoft.com/office/drawing/2014/main" id="{D4EE056D-EC62-26F3-5139-1BF83DA71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12" name="Straight Connector 11">
            <a:extLst>
              <a:ext uri="{FF2B5EF4-FFF2-40B4-BE49-F238E27FC236}">
                <a16:creationId xmlns:a16="http://schemas.microsoft.com/office/drawing/2014/main" id="{6CB6E80E-4A9C-9C6D-B8D4-4483885F0486}"/>
              </a:ext>
            </a:extLst>
          </p:cNvPr>
          <p:cNvCxnSpPr>
            <a:cxnSpLocks/>
          </p:cNvCxnSpPr>
          <p:nvPr/>
        </p:nvCxnSpPr>
        <p:spPr>
          <a:xfrm>
            <a:off x="246018" y="126274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FA8270B-8AAD-46E6-8852-0D36A23C0CA7}"/>
              </a:ext>
            </a:extLst>
          </p:cNvPr>
          <p:cNvPicPr>
            <a:picLocks noChangeAspect="1"/>
          </p:cNvPicPr>
          <p:nvPr/>
        </p:nvPicPr>
        <p:blipFill>
          <a:blip r:embed="rId3"/>
          <a:stretch>
            <a:fillRect/>
          </a:stretch>
        </p:blipFill>
        <p:spPr>
          <a:xfrm>
            <a:off x="2743200" y="1786788"/>
            <a:ext cx="7203926" cy="4250014"/>
          </a:xfrm>
          <a:prstGeom prst="rect">
            <a:avLst/>
          </a:prstGeom>
        </p:spPr>
      </p:pic>
      <p:sp>
        <p:nvSpPr>
          <p:cNvPr id="10" name="Rectangle 9">
            <a:extLst>
              <a:ext uri="{FF2B5EF4-FFF2-40B4-BE49-F238E27FC236}">
                <a16:creationId xmlns:a16="http://schemas.microsoft.com/office/drawing/2014/main" id="{A7D55B15-491A-4401-B632-730ED6A41771}"/>
              </a:ext>
            </a:extLst>
          </p:cNvPr>
          <p:cNvSpPr/>
          <p:nvPr/>
        </p:nvSpPr>
        <p:spPr>
          <a:xfrm>
            <a:off x="457200" y="1548338"/>
            <a:ext cx="4572000" cy="1938992"/>
          </a:xfrm>
          <a:prstGeom prst="rect">
            <a:avLst/>
          </a:prstGeom>
        </p:spPr>
        <p:txBody>
          <a:bodyPr>
            <a:spAutoFit/>
          </a:bodyPr>
          <a:lstStyle/>
          <a:p>
            <a:pPr algn="ctr"/>
            <a:r>
              <a:rPr lang="sr-Cyrl-RS" sz="2400" dirty="0">
                <a:solidFill>
                  <a:srgbClr val="002060"/>
                </a:solidFill>
              </a:rPr>
              <a:t>4 пилот инспекције – тржишна, инспекција рада, управни инспекторат, санитарна – 1.1.2019.</a:t>
            </a:r>
          </a:p>
          <a:p>
            <a:pPr marL="342900" indent="-342900" algn="ctr">
              <a:buFontTx/>
              <a:buChar char="-"/>
            </a:pPr>
            <a:r>
              <a:rPr lang="sr-Cyrl-RS" sz="2400" dirty="0">
                <a:solidFill>
                  <a:srgbClr val="002060"/>
                </a:solidFill>
              </a:rPr>
              <a:t>32 инспекције – јуни 2019.</a:t>
            </a:r>
          </a:p>
        </p:txBody>
      </p:sp>
      <p:sp>
        <p:nvSpPr>
          <p:cNvPr id="3" name="Slide Number Placeholder 2">
            <a:extLst>
              <a:ext uri="{FF2B5EF4-FFF2-40B4-BE49-F238E27FC236}">
                <a16:creationId xmlns:a16="http://schemas.microsoft.com/office/drawing/2014/main" id="{E91D5FE1-51B8-CAC9-1804-65DA72DFED28}"/>
              </a:ext>
            </a:extLst>
          </p:cNvPr>
          <p:cNvSpPr>
            <a:spLocks noGrp="1"/>
          </p:cNvSpPr>
          <p:nvPr>
            <p:ph type="sldNum" sz="quarter" idx="12"/>
          </p:nvPr>
        </p:nvSpPr>
        <p:spPr>
          <a:xfrm>
            <a:off x="9448800" y="6466643"/>
            <a:ext cx="2743200" cy="365125"/>
          </a:xfrm>
        </p:spPr>
        <p:txBody>
          <a:bodyPr/>
          <a:lstStyle/>
          <a:p>
            <a:fld id="{826582DE-2E78-43A0-A32B-7F8B424C53B6}" type="slidenum">
              <a:rPr lang="en-US" smtClean="0"/>
              <a:t>20</a:t>
            </a:fld>
            <a:endParaRPr lang="en-US" dirty="0"/>
          </a:p>
        </p:txBody>
      </p:sp>
      <p:pic>
        <p:nvPicPr>
          <p:cNvPr id="6" name="Picture 5">
            <a:extLst>
              <a:ext uri="{FF2B5EF4-FFF2-40B4-BE49-F238E27FC236}">
                <a16:creationId xmlns:a16="http://schemas.microsoft.com/office/drawing/2014/main" id="{0CDE4D20-404E-726F-5265-5171C1589BE1}"/>
              </a:ext>
            </a:extLst>
          </p:cNvPr>
          <p:cNvPicPr>
            <a:picLocks noChangeAspect="1"/>
          </p:cNvPicPr>
          <p:nvPr/>
        </p:nvPicPr>
        <p:blipFill>
          <a:blip r:embed="rId4"/>
          <a:stretch>
            <a:fillRect/>
          </a:stretch>
        </p:blipFill>
        <p:spPr>
          <a:xfrm>
            <a:off x="-671919" y="1557557"/>
            <a:ext cx="5060119" cy="5060119"/>
          </a:xfrm>
          <a:prstGeom prst="rect">
            <a:avLst/>
          </a:prstGeom>
        </p:spPr>
      </p:pic>
    </p:spTree>
    <p:extLst>
      <p:ext uri="{BB962C8B-B14F-4D97-AF65-F5344CB8AC3E}">
        <p14:creationId xmlns:p14="http://schemas.microsoft.com/office/powerpoint/2010/main" val="2305541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B18A3-9D28-06C5-7A4F-3DDF164A47DC}"/>
              </a:ext>
            </a:extLst>
          </p:cNvPr>
          <p:cNvSpPr>
            <a:spLocks noGrp="1"/>
          </p:cNvSpPr>
          <p:nvPr>
            <p:ph type="title"/>
          </p:nvPr>
        </p:nvSpPr>
        <p:spPr>
          <a:xfrm>
            <a:off x="246017" y="160540"/>
            <a:ext cx="10622279" cy="955992"/>
          </a:xfrm>
        </p:spPr>
        <p:txBody>
          <a:bodyPr>
            <a:normAutofit/>
          </a:bodyPr>
          <a:lstStyle/>
          <a:p>
            <a:r>
              <a:rPr lang="ru-RU" sz="3300" b="1" dirty="0">
                <a:solidFill>
                  <a:schemeClr val="accent5">
                    <a:lumMod val="50000"/>
                  </a:schemeClr>
                </a:solidFill>
                <a:latin typeface="+mn-lt"/>
                <a:ea typeface="+mn-ea"/>
                <a:cs typeface="+mn-cs"/>
              </a:rPr>
              <a:t>Шта је еУправа (еУпис)?</a:t>
            </a:r>
            <a:endParaRPr lang="en-US" sz="3300" b="1" dirty="0">
              <a:solidFill>
                <a:schemeClr val="accent5">
                  <a:lumMod val="50000"/>
                </a:schemeClr>
              </a:solidFill>
              <a:latin typeface="+mn-lt"/>
              <a:ea typeface="+mn-ea"/>
              <a:cs typeface="+mn-cs"/>
            </a:endParaRPr>
          </a:p>
        </p:txBody>
      </p:sp>
      <p:sp>
        <p:nvSpPr>
          <p:cNvPr id="4" name="Rectangle 3">
            <a:extLst>
              <a:ext uri="{FF2B5EF4-FFF2-40B4-BE49-F238E27FC236}">
                <a16:creationId xmlns:a16="http://schemas.microsoft.com/office/drawing/2014/main" id="{A71AC50A-1DA7-F9DE-664A-4A6A12DFEE7A}"/>
              </a:ext>
            </a:extLst>
          </p:cNvPr>
          <p:cNvSpPr/>
          <p:nvPr/>
        </p:nvSpPr>
        <p:spPr>
          <a:xfrm rot="5400000">
            <a:off x="5907679" y="57367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8AF5F6-B942-E26B-17D9-694F10D27BD1}"/>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pic>
        <p:nvPicPr>
          <p:cNvPr id="8" name="Picture 7">
            <a:extLst>
              <a:ext uri="{FF2B5EF4-FFF2-40B4-BE49-F238E27FC236}">
                <a16:creationId xmlns:a16="http://schemas.microsoft.com/office/drawing/2014/main" id="{D4EE056D-EC62-26F3-5139-1BF83DA71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12" name="Straight Connector 11">
            <a:extLst>
              <a:ext uri="{FF2B5EF4-FFF2-40B4-BE49-F238E27FC236}">
                <a16:creationId xmlns:a16="http://schemas.microsoft.com/office/drawing/2014/main" id="{6CB6E80E-4A9C-9C6D-B8D4-4483885F0486}"/>
              </a:ext>
            </a:extLst>
          </p:cNvPr>
          <p:cNvCxnSpPr>
            <a:cxnSpLocks/>
          </p:cNvCxnSpPr>
          <p:nvPr/>
        </p:nvCxnSpPr>
        <p:spPr>
          <a:xfrm>
            <a:off x="246018" y="126274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01BC82F-352E-4238-AEDC-4555B424FDD6}"/>
              </a:ext>
            </a:extLst>
          </p:cNvPr>
          <p:cNvPicPr>
            <a:picLocks noChangeAspect="1"/>
          </p:cNvPicPr>
          <p:nvPr/>
        </p:nvPicPr>
        <p:blipFill>
          <a:blip r:embed="rId3"/>
          <a:stretch>
            <a:fillRect/>
          </a:stretch>
        </p:blipFill>
        <p:spPr>
          <a:xfrm>
            <a:off x="2235200" y="1726103"/>
            <a:ext cx="6400800" cy="4145684"/>
          </a:xfrm>
          <a:prstGeom prst="rect">
            <a:avLst/>
          </a:prstGeom>
        </p:spPr>
      </p:pic>
      <p:sp>
        <p:nvSpPr>
          <p:cNvPr id="10" name="Rectangle 9">
            <a:extLst>
              <a:ext uri="{FF2B5EF4-FFF2-40B4-BE49-F238E27FC236}">
                <a16:creationId xmlns:a16="http://schemas.microsoft.com/office/drawing/2014/main" id="{150250E5-F417-424A-AF02-4DB76A5CAD3B}"/>
              </a:ext>
            </a:extLst>
          </p:cNvPr>
          <p:cNvSpPr/>
          <p:nvPr/>
        </p:nvSpPr>
        <p:spPr>
          <a:xfrm>
            <a:off x="381000" y="2114550"/>
            <a:ext cx="4572000" cy="830997"/>
          </a:xfrm>
          <a:prstGeom prst="rect">
            <a:avLst/>
          </a:prstGeom>
        </p:spPr>
        <p:txBody>
          <a:bodyPr>
            <a:spAutoFit/>
          </a:bodyPr>
          <a:lstStyle/>
          <a:p>
            <a:pPr algn="ctr"/>
            <a:r>
              <a:rPr lang="sr-Cyrl-RS" sz="2400" dirty="0">
                <a:solidFill>
                  <a:srgbClr val="002060"/>
                </a:solidFill>
              </a:rPr>
              <a:t>Упис без папира – МРК и пребивалиште преко СМО</a:t>
            </a:r>
          </a:p>
        </p:txBody>
      </p:sp>
      <p:sp>
        <p:nvSpPr>
          <p:cNvPr id="3" name="Slide Number Placeholder 2">
            <a:extLst>
              <a:ext uri="{FF2B5EF4-FFF2-40B4-BE49-F238E27FC236}">
                <a16:creationId xmlns:a16="http://schemas.microsoft.com/office/drawing/2014/main" id="{0D41097D-C860-7588-AF29-14A45B0CEBCD}"/>
              </a:ext>
            </a:extLst>
          </p:cNvPr>
          <p:cNvSpPr>
            <a:spLocks noGrp="1"/>
          </p:cNvSpPr>
          <p:nvPr>
            <p:ph type="sldNum" sz="quarter" idx="12"/>
          </p:nvPr>
        </p:nvSpPr>
        <p:spPr>
          <a:xfrm>
            <a:off x="9448800" y="6523991"/>
            <a:ext cx="2743200" cy="365125"/>
          </a:xfrm>
        </p:spPr>
        <p:txBody>
          <a:bodyPr/>
          <a:lstStyle/>
          <a:p>
            <a:fld id="{826582DE-2E78-43A0-A32B-7F8B424C53B6}" type="slidenum">
              <a:rPr lang="en-US" smtClean="0"/>
              <a:t>21</a:t>
            </a:fld>
            <a:endParaRPr lang="en-US" dirty="0"/>
          </a:p>
        </p:txBody>
      </p:sp>
      <p:pic>
        <p:nvPicPr>
          <p:cNvPr id="6" name="Picture 5">
            <a:extLst>
              <a:ext uri="{FF2B5EF4-FFF2-40B4-BE49-F238E27FC236}">
                <a16:creationId xmlns:a16="http://schemas.microsoft.com/office/drawing/2014/main" id="{ACFDBF09-AE20-AB82-AC9A-A634238C6030}"/>
              </a:ext>
            </a:extLst>
          </p:cNvPr>
          <p:cNvPicPr>
            <a:picLocks noChangeAspect="1"/>
          </p:cNvPicPr>
          <p:nvPr/>
        </p:nvPicPr>
        <p:blipFill>
          <a:blip r:embed="rId4"/>
          <a:stretch>
            <a:fillRect/>
          </a:stretch>
        </p:blipFill>
        <p:spPr>
          <a:xfrm>
            <a:off x="-671919" y="1557557"/>
            <a:ext cx="5060119" cy="5060119"/>
          </a:xfrm>
          <a:prstGeom prst="rect">
            <a:avLst/>
          </a:prstGeom>
        </p:spPr>
      </p:pic>
    </p:spTree>
    <p:extLst>
      <p:ext uri="{BB962C8B-B14F-4D97-AF65-F5344CB8AC3E}">
        <p14:creationId xmlns:p14="http://schemas.microsoft.com/office/powerpoint/2010/main" val="453050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p:cNvPicPr>
          <p:nvPr/>
        </p:nvPicPr>
        <p:blipFill>
          <a:blip r:embed="rId2">
            <a:alphaModFix amt="9999"/>
          </a:blip>
          <a:srcRect/>
          <a:stretch>
            <a:fillRect/>
          </a:stretch>
        </p:blipFill>
        <p:spPr>
          <a:xfrm>
            <a:off x="-652311" y="2461706"/>
            <a:ext cx="4544638" cy="4544638"/>
          </a:xfrm>
          <a:prstGeom prst="rect">
            <a:avLst/>
          </a:prstGeom>
          <a:ln>
            <a:noFill/>
          </a:ln>
        </p:spPr>
      </p:pic>
      <p:sp>
        <p:nvSpPr>
          <p:cNvPr id="6" name="TextBox 6"/>
          <p:cNvSpPr txBox="1"/>
          <p:nvPr/>
        </p:nvSpPr>
        <p:spPr>
          <a:xfrm>
            <a:off x="376424" y="645591"/>
            <a:ext cx="4779206" cy="428194"/>
          </a:xfrm>
          <a:prstGeom prst="rect">
            <a:avLst/>
          </a:prstGeom>
        </p:spPr>
        <p:txBody>
          <a:bodyPr lIns="0" tIns="0" rIns="0" bIns="0" rtlCol="0" anchor="t">
            <a:spAutoFit/>
          </a:bodyPr>
          <a:lstStyle/>
          <a:p>
            <a:pPr algn="ctr">
              <a:lnSpc>
                <a:spcPts val="3620"/>
              </a:lnSpc>
              <a:spcBef>
                <a:spcPct val="0"/>
              </a:spcBef>
            </a:pPr>
            <a:endParaRPr lang="en-US" sz="2586" dirty="0">
              <a:solidFill>
                <a:srgbClr val="0F2772"/>
              </a:solidFill>
              <a:latin typeface="Montserrat Bold"/>
            </a:endParaRPr>
          </a:p>
        </p:txBody>
      </p:sp>
      <p:sp>
        <p:nvSpPr>
          <p:cNvPr id="12" name="TextBox 11"/>
          <p:cNvSpPr txBox="1"/>
          <p:nvPr/>
        </p:nvSpPr>
        <p:spPr>
          <a:xfrm>
            <a:off x="2489200" y="1701800"/>
            <a:ext cx="184731" cy="276999"/>
          </a:xfrm>
          <a:prstGeom prst="rect">
            <a:avLst/>
          </a:prstGeom>
          <a:noFill/>
        </p:spPr>
        <p:txBody>
          <a:bodyPr wrap="none" rtlCol="0">
            <a:spAutoFit/>
          </a:bodyPr>
          <a:lstStyle/>
          <a:p>
            <a:endParaRPr lang="en-US" sz="1200" dirty="0"/>
          </a:p>
        </p:txBody>
      </p:sp>
      <p:pic>
        <p:nvPicPr>
          <p:cNvPr id="2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3014" y="2376512"/>
            <a:ext cx="3690587" cy="2075409"/>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0658" y="4811234"/>
            <a:ext cx="2313848" cy="1621590"/>
          </a:xfrm>
          <a:prstGeom prst="rect">
            <a:avLst/>
          </a:prstGeom>
        </p:spPr>
      </p:pic>
      <p:cxnSp>
        <p:nvCxnSpPr>
          <p:cNvPr id="26" name="Straight Arrow Connector 25"/>
          <p:cNvCxnSpPr/>
          <p:nvPr/>
        </p:nvCxnSpPr>
        <p:spPr>
          <a:xfrm flipV="1">
            <a:off x="3993927" y="2999600"/>
            <a:ext cx="563319" cy="78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Round Same Side Corner Rectangle 26"/>
          <p:cNvSpPr/>
          <p:nvPr/>
        </p:nvSpPr>
        <p:spPr>
          <a:xfrm>
            <a:off x="2019308" y="3484532"/>
            <a:ext cx="1930178" cy="931177"/>
          </a:xfrm>
          <a:prstGeom prst="round2SameRect">
            <a:avLst/>
          </a:prstGeom>
          <a:solidFill>
            <a:srgbClr val="C00000"/>
          </a:solidFill>
          <a:ln>
            <a:solidFill>
              <a:srgbClr val="B43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333" b="1" dirty="0">
                <a:solidFill>
                  <a:schemeClr val="accent1">
                    <a:lumMod val="20000"/>
                    <a:lumOff val="80000"/>
                  </a:schemeClr>
                </a:solidFill>
                <a:latin typeface="Montserrat" panose="00000500000000000000" pitchFamily="50" charset="0"/>
              </a:rPr>
              <a:t>Веб сервис – спољашњи информациони систем</a:t>
            </a:r>
            <a:r>
              <a:rPr lang="it-IT" sz="1333" b="1" dirty="0">
                <a:solidFill>
                  <a:schemeClr val="accent1">
                    <a:lumMod val="20000"/>
                    <a:lumOff val="80000"/>
                  </a:schemeClr>
                </a:solidFill>
                <a:latin typeface="Montserrat" panose="00000500000000000000" pitchFamily="50" charset="0"/>
              </a:rPr>
              <a:t>
</a:t>
            </a:r>
            <a:endParaRPr lang="en-US" sz="1333" b="1" dirty="0">
              <a:solidFill>
                <a:schemeClr val="accent1">
                  <a:lumMod val="20000"/>
                  <a:lumOff val="80000"/>
                </a:schemeClr>
              </a:solidFill>
              <a:latin typeface="Montserrat" panose="00000500000000000000" pitchFamily="50" charset="0"/>
            </a:endParaRPr>
          </a:p>
        </p:txBody>
      </p:sp>
      <p:sp>
        <p:nvSpPr>
          <p:cNvPr id="28" name="Round Same Side Corner Rectangle 27"/>
          <p:cNvSpPr/>
          <p:nvPr/>
        </p:nvSpPr>
        <p:spPr>
          <a:xfrm>
            <a:off x="2029858" y="2522556"/>
            <a:ext cx="1930178" cy="891660"/>
          </a:xfrm>
          <a:prstGeom prst="round2SameRect">
            <a:avLst/>
          </a:prstGeom>
          <a:solidFill>
            <a:srgbClr val="C00000"/>
          </a:solidFill>
          <a:ln>
            <a:solidFill>
              <a:srgbClr val="B43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100" b="1" dirty="0">
                <a:solidFill>
                  <a:schemeClr val="accent1">
                    <a:lumMod val="20000"/>
                    <a:lumOff val="80000"/>
                  </a:schemeClr>
                </a:solidFill>
                <a:latin typeface="Montserrat" panose="00000500000000000000" pitchFamily="50" charset="0"/>
              </a:rPr>
              <a:t>Директан приступ</a:t>
            </a:r>
            <a:r>
              <a:rPr lang="sr-Latn-RS" sz="1100" b="1" dirty="0">
                <a:solidFill>
                  <a:schemeClr val="accent1">
                    <a:lumMod val="20000"/>
                    <a:lumOff val="80000"/>
                  </a:schemeClr>
                </a:solidFill>
                <a:latin typeface="Montserrat" panose="00000500000000000000" pitchFamily="50" charset="0"/>
              </a:rPr>
              <a:t> </a:t>
            </a:r>
            <a:r>
              <a:rPr lang="sr-Cyrl-RS" sz="1100" b="1" dirty="0">
                <a:solidFill>
                  <a:schemeClr val="accent1">
                    <a:lumMod val="20000"/>
                    <a:lumOff val="80000"/>
                  </a:schemeClr>
                </a:solidFill>
                <a:latin typeface="Montserrat" panose="00000500000000000000" pitchFamily="50" charset="0"/>
              </a:rPr>
              <a:t>еДостави</a:t>
            </a:r>
            <a:r>
              <a:rPr lang="sr-Latn-RS" sz="1100" b="1" dirty="0">
                <a:solidFill>
                  <a:schemeClr val="accent1">
                    <a:lumMod val="20000"/>
                    <a:lumOff val="80000"/>
                  </a:schemeClr>
                </a:solidFill>
                <a:latin typeface="Montserrat" panose="00000500000000000000" pitchFamily="50" charset="0"/>
              </a:rPr>
              <a:t> – </a:t>
            </a:r>
            <a:r>
              <a:rPr lang="sr-Cyrl-RS" sz="1100" b="1" dirty="0">
                <a:solidFill>
                  <a:schemeClr val="accent1">
                    <a:lumMod val="20000"/>
                    <a:lumOff val="80000"/>
                  </a:schemeClr>
                </a:solidFill>
                <a:latin typeface="Montserrat" panose="00000500000000000000" pitchFamily="50" charset="0"/>
              </a:rPr>
              <a:t>овлашћеним лицима</a:t>
            </a:r>
            <a:r>
              <a:rPr lang="sr-Latn-RS" sz="1333" b="1" dirty="0">
                <a:solidFill>
                  <a:schemeClr val="accent1">
                    <a:lumMod val="20000"/>
                    <a:lumOff val="80000"/>
                  </a:schemeClr>
                </a:solidFill>
                <a:latin typeface="Montserrat" panose="00000500000000000000" pitchFamily="50" charset="0"/>
              </a:rPr>
              <a:t>
</a:t>
            </a:r>
            <a:endParaRPr lang="en-US" sz="1333" b="1" dirty="0">
              <a:solidFill>
                <a:schemeClr val="accent1">
                  <a:lumMod val="20000"/>
                  <a:lumOff val="80000"/>
                </a:schemeClr>
              </a:solidFill>
              <a:latin typeface="Montserrat" panose="00000500000000000000" pitchFamily="50" charset="0"/>
            </a:endParaRPr>
          </a:p>
        </p:txBody>
      </p:sp>
      <p:sp>
        <p:nvSpPr>
          <p:cNvPr id="29" name="TextBox 28"/>
          <p:cNvSpPr txBox="1"/>
          <p:nvPr/>
        </p:nvSpPr>
        <p:spPr>
          <a:xfrm>
            <a:off x="942393" y="1606438"/>
            <a:ext cx="4105108" cy="830997"/>
          </a:xfrm>
          <a:prstGeom prst="rect">
            <a:avLst/>
          </a:prstGeom>
          <a:noFill/>
        </p:spPr>
        <p:txBody>
          <a:bodyPr wrap="square" rtlCol="0">
            <a:spAutoFit/>
          </a:bodyPr>
          <a:lstStyle/>
          <a:p>
            <a:pPr algn="ctr"/>
            <a:r>
              <a:rPr lang="sr-Cyrl-RS" sz="1600" b="1" dirty="0">
                <a:solidFill>
                  <a:srgbClr val="C00000"/>
                </a:solidFill>
                <a:latin typeface="Montserrat" panose="00000500000000000000" pitchFamily="50" charset="0"/>
              </a:rPr>
              <a:t>Институције задужене за процедуре које захтевају испоруку</a:t>
            </a:r>
            <a:endParaRPr lang="en-US" sz="1600" b="1" dirty="0">
              <a:solidFill>
                <a:srgbClr val="C00000"/>
              </a:solidFill>
              <a:latin typeface="Montserrat" panose="00000500000000000000" pitchFamily="50" charset="0"/>
            </a:endParaRPr>
          </a:p>
        </p:txBody>
      </p:sp>
      <p:sp>
        <p:nvSpPr>
          <p:cNvPr id="30" name="Rectangle 29"/>
          <p:cNvSpPr/>
          <p:nvPr/>
        </p:nvSpPr>
        <p:spPr>
          <a:xfrm>
            <a:off x="7627588" y="1899115"/>
            <a:ext cx="2539478" cy="338554"/>
          </a:xfrm>
          <a:prstGeom prst="rect">
            <a:avLst/>
          </a:prstGeom>
        </p:spPr>
        <p:txBody>
          <a:bodyPr wrap="none">
            <a:spAutoFit/>
          </a:bodyPr>
          <a:lstStyle/>
          <a:p>
            <a:r>
              <a:rPr lang="sr-Cyrl-RS" sz="1600" b="1" dirty="0">
                <a:solidFill>
                  <a:srgbClr val="002060"/>
                </a:solidFill>
                <a:latin typeface="Montserrat" panose="00000500000000000000" pitchFamily="50" charset="0"/>
                <a:ea typeface="Times" panose="02020603050405020304" pitchFamily="18" charset="0"/>
              </a:rPr>
              <a:t>еДостава корисници</a:t>
            </a:r>
            <a:endParaRPr lang="en-US" sz="1600" b="1" dirty="0">
              <a:solidFill>
                <a:srgbClr val="002060"/>
              </a:solidFill>
              <a:latin typeface="Montserrat" panose="00000500000000000000" pitchFamily="50" charset="0"/>
            </a:endParaRPr>
          </a:p>
        </p:txBody>
      </p:sp>
      <p:sp>
        <p:nvSpPr>
          <p:cNvPr id="31" name="Oval 30"/>
          <p:cNvSpPr/>
          <p:nvPr/>
        </p:nvSpPr>
        <p:spPr>
          <a:xfrm>
            <a:off x="8048455" y="2475863"/>
            <a:ext cx="1697744" cy="572012"/>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333" dirty="0">
                <a:solidFill>
                  <a:schemeClr val="accent1">
                    <a:lumMod val="75000"/>
                  </a:schemeClr>
                </a:solidFill>
                <a:latin typeface="Montserrat" panose="00000500000000000000" pitchFamily="50" charset="0"/>
              </a:rPr>
              <a:t>Грађани</a:t>
            </a:r>
            <a:endParaRPr lang="en-US" sz="1333" dirty="0">
              <a:solidFill>
                <a:schemeClr val="accent1">
                  <a:lumMod val="75000"/>
                </a:schemeClr>
              </a:solidFill>
              <a:latin typeface="Montserrat" panose="00000500000000000000" pitchFamily="50" charset="0"/>
            </a:endParaRPr>
          </a:p>
        </p:txBody>
      </p:sp>
      <p:sp>
        <p:nvSpPr>
          <p:cNvPr id="32" name="Oval 31"/>
          <p:cNvSpPr/>
          <p:nvPr/>
        </p:nvSpPr>
        <p:spPr>
          <a:xfrm>
            <a:off x="8048455" y="3047875"/>
            <a:ext cx="1697744" cy="57201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Cyrl-RS" sz="1333" dirty="0">
              <a:solidFill>
                <a:schemeClr val="accent6">
                  <a:lumMod val="50000"/>
                </a:schemeClr>
              </a:solidFill>
              <a:latin typeface="Montserrat" panose="00000500000000000000" pitchFamily="50" charset="0"/>
            </a:endParaRPr>
          </a:p>
          <a:p>
            <a:pPr algn="ctr"/>
            <a:endParaRPr lang="sr-Cyrl-RS" sz="1333" dirty="0">
              <a:solidFill>
                <a:schemeClr val="accent6">
                  <a:lumMod val="50000"/>
                </a:schemeClr>
              </a:solidFill>
              <a:latin typeface="Montserrat" panose="00000500000000000000" pitchFamily="50" charset="0"/>
            </a:endParaRPr>
          </a:p>
          <a:p>
            <a:pPr algn="ctr"/>
            <a:r>
              <a:rPr lang="sr-Cyrl-RS" sz="1333" dirty="0">
                <a:solidFill>
                  <a:schemeClr val="accent6">
                    <a:lumMod val="50000"/>
                  </a:schemeClr>
                </a:solidFill>
                <a:latin typeface="Montserrat" panose="00000500000000000000" pitchFamily="50" charset="0"/>
              </a:rPr>
              <a:t>Предузећа</a:t>
            </a:r>
            <a:r>
              <a:rPr lang="sr-Latn-RS" sz="1333" dirty="0">
                <a:solidFill>
                  <a:schemeClr val="accent6">
                    <a:lumMod val="50000"/>
                  </a:schemeClr>
                </a:solidFill>
                <a:latin typeface="Montserrat" panose="00000500000000000000" pitchFamily="50" charset="0"/>
              </a:rPr>
              <a:t>a
</a:t>
            </a:r>
            <a:endParaRPr lang="en-US" sz="1333" dirty="0">
              <a:solidFill>
                <a:schemeClr val="accent6">
                  <a:lumMod val="50000"/>
                </a:schemeClr>
              </a:solidFill>
              <a:latin typeface="Montserrat" panose="00000500000000000000" pitchFamily="50" charset="0"/>
            </a:endParaRPr>
          </a:p>
        </p:txBody>
      </p:sp>
      <p:sp>
        <p:nvSpPr>
          <p:cNvPr id="33" name="Oval 32"/>
          <p:cNvSpPr/>
          <p:nvPr/>
        </p:nvSpPr>
        <p:spPr>
          <a:xfrm>
            <a:off x="7993601" y="3664115"/>
            <a:ext cx="1757857" cy="572012"/>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sz="1333" dirty="0">
                <a:solidFill>
                  <a:schemeClr val="tx1">
                    <a:lumMod val="65000"/>
                    <a:lumOff val="35000"/>
                  </a:schemeClr>
                </a:solidFill>
                <a:latin typeface="Montserrat" panose="00000500000000000000" pitchFamily="50" charset="0"/>
              </a:rPr>
              <a:t>Влада</a:t>
            </a:r>
            <a:r>
              <a:rPr lang="en-US" sz="1333" dirty="0">
                <a:solidFill>
                  <a:schemeClr val="tx1">
                    <a:lumMod val="65000"/>
                    <a:lumOff val="35000"/>
                  </a:schemeClr>
                </a:solidFill>
                <a:latin typeface="Montserrat" panose="00000500000000000000" pitchFamily="50" charset="0"/>
              </a:rPr>
              <a:t> </a:t>
            </a:r>
          </a:p>
        </p:txBody>
      </p:sp>
      <p:cxnSp>
        <p:nvCxnSpPr>
          <p:cNvPr id="34" name="Straight Arrow Connector 33"/>
          <p:cNvCxnSpPr/>
          <p:nvPr/>
        </p:nvCxnSpPr>
        <p:spPr>
          <a:xfrm flipV="1">
            <a:off x="4021354" y="3879804"/>
            <a:ext cx="563319" cy="78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98956">
            <a:off x="5198171" y="4452214"/>
            <a:ext cx="1857811" cy="1250116"/>
          </a:xfrm>
          <a:prstGeom prst="rect">
            <a:avLst/>
          </a:prstGeom>
        </p:spPr>
      </p:pic>
      <p:sp>
        <p:nvSpPr>
          <p:cNvPr id="23" name="TextBox 11"/>
          <p:cNvSpPr txBox="1"/>
          <p:nvPr/>
        </p:nvSpPr>
        <p:spPr>
          <a:xfrm>
            <a:off x="465853" y="453375"/>
            <a:ext cx="9669894" cy="449995"/>
          </a:xfrm>
          <a:prstGeom prst="rect">
            <a:avLst/>
          </a:prstGeom>
        </p:spPr>
        <p:txBody>
          <a:bodyPr wrap="square" lIns="0" tIns="0" rIns="0" bIns="0" rtlCol="0" anchor="t">
            <a:spAutoFit/>
          </a:bodyPr>
          <a:lstStyle/>
          <a:p>
            <a:pPr>
              <a:lnSpc>
                <a:spcPts val="3824"/>
              </a:lnSpc>
            </a:pPr>
            <a:r>
              <a:rPr lang="sr-Cyrl-RS" sz="2667" b="1" dirty="0">
                <a:solidFill>
                  <a:schemeClr val="accent1">
                    <a:lumMod val="50000"/>
                  </a:schemeClr>
                </a:solidFill>
                <a:latin typeface="Montserrat Bold"/>
              </a:rPr>
              <a:t>Дигитално поштанско сандуче на  </a:t>
            </a:r>
            <a:r>
              <a:rPr lang="en-US" sz="2667" b="1" dirty="0">
                <a:solidFill>
                  <a:schemeClr val="accent1">
                    <a:lumMod val="50000"/>
                  </a:schemeClr>
                </a:solidFill>
                <a:latin typeface="Montserrat Bold"/>
              </a:rPr>
              <a:t>euprava.gov.rs </a:t>
            </a:r>
          </a:p>
        </p:txBody>
      </p:sp>
      <p:pic>
        <p:nvPicPr>
          <p:cNvPr id="35" name="Picture 34">
            <a:extLst>
              <a:ext uri="{FF2B5EF4-FFF2-40B4-BE49-F238E27FC236}">
                <a16:creationId xmlns:a16="http://schemas.microsoft.com/office/drawing/2014/main" id="{825E0557-A07D-4590-AA60-EBD8B15A5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36" name="Straight Connector 35">
            <a:extLst>
              <a:ext uri="{FF2B5EF4-FFF2-40B4-BE49-F238E27FC236}">
                <a16:creationId xmlns:a16="http://schemas.microsoft.com/office/drawing/2014/main" id="{F5366FB5-7B27-4749-851A-3A8CF709EF15}"/>
              </a:ext>
            </a:extLst>
          </p:cNvPr>
          <p:cNvCxnSpPr>
            <a:cxnSpLocks/>
          </p:cNvCxnSpPr>
          <p:nvPr/>
        </p:nvCxnSpPr>
        <p:spPr>
          <a:xfrm>
            <a:off x="246018" y="126274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1F26E3F-31E7-E387-ABF8-68791659A938}"/>
              </a:ext>
            </a:extLst>
          </p:cNvPr>
          <p:cNvSpPr/>
          <p:nvPr/>
        </p:nvSpPr>
        <p:spPr>
          <a:xfrm rot="5400000">
            <a:off x="5907679" y="573686"/>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ADD512F-46FB-3B87-AAED-9709E0FF5FDB}"/>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sp>
        <p:nvSpPr>
          <p:cNvPr id="2" name="Slide Number Placeholder 1">
            <a:extLst>
              <a:ext uri="{FF2B5EF4-FFF2-40B4-BE49-F238E27FC236}">
                <a16:creationId xmlns:a16="http://schemas.microsoft.com/office/drawing/2014/main" id="{4394ABF6-A0CE-D3DE-EC9C-3C371DFC3DEA}"/>
              </a:ext>
            </a:extLst>
          </p:cNvPr>
          <p:cNvSpPr>
            <a:spLocks noGrp="1"/>
          </p:cNvSpPr>
          <p:nvPr>
            <p:ph type="sldNum" sz="quarter" idx="12"/>
          </p:nvPr>
        </p:nvSpPr>
        <p:spPr>
          <a:xfrm>
            <a:off x="9373027" y="6477794"/>
            <a:ext cx="2743200" cy="365125"/>
          </a:xfrm>
        </p:spPr>
        <p:txBody>
          <a:bodyPr/>
          <a:lstStyle/>
          <a:p>
            <a:fld id="{826582DE-2E78-43A0-A32B-7F8B424C53B6}" type="slidenum">
              <a:rPr lang="en-US" smtClean="0"/>
              <a:t>22</a:t>
            </a:fld>
            <a:endParaRPr lang="en-US"/>
          </a:p>
        </p:txBody>
      </p:sp>
    </p:spTree>
    <p:extLst>
      <p:ext uri="{BB962C8B-B14F-4D97-AF65-F5344CB8AC3E}">
        <p14:creationId xmlns:p14="http://schemas.microsoft.com/office/powerpoint/2010/main" val="1766279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AC50A-1DA7-F9DE-664A-4A6A12DFEE7A}"/>
              </a:ext>
            </a:extLst>
          </p:cNvPr>
          <p:cNvSpPr/>
          <p:nvPr/>
        </p:nvSpPr>
        <p:spPr>
          <a:xfrm rot="5400000">
            <a:off x="5907679" y="701187"/>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8AF5F6-B942-E26B-17D9-694F10D27BD1}"/>
              </a:ext>
            </a:extLst>
          </p:cNvPr>
          <p:cNvSpPr txBox="1"/>
          <p:nvPr/>
        </p:nvSpPr>
        <p:spPr>
          <a:xfrm>
            <a:off x="1858141" y="6642463"/>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pic>
        <p:nvPicPr>
          <p:cNvPr id="8" name="Picture 7">
            <a:extLst>
              <a:ext uri="{FF2B5EF4-FFF2-40B4-BE49-F238E27FC236}">
                <a16:creationId xmlns:a16="http://schemas.microsoft.com/office/drawing/2014/main" id="{D4EE056D-EC62-26F3-5139-1BF83DA71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12" name="Straight Connector 11">
            <a:extLst>
              <a:ext uri="{FF2B5EF4-FFF2-40B4-BE49-F238E27FC236}">
                <a16:creationId xmlns:a16="http://schemas.microsoft.com/office/drawing/2014/main" id="{6CB6E80E-4A9C-9C6D-B8D4-4483885F0486}"/>
              </a:ext>
            </a:extLst>
          </p:cNvPr>
          <p:cNvCxnSpPr>
            <a:cxnSpLocks/>
          </p:cNvCxnSpPr>
          <p:nvPr/>
        </p:nvCxnSpPr>
        <p:spPr>
          <a:xfrm>
            <a:off x="246018" y="126274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809DA34-5894-475C-8302-962F495E393C}"/>
              </a:ext>
            </a:extLst>
          </p:cNvPr>
          <p:cNvSpPr txBox="1"/>
          <p:nvPr/>
        </p:nvSpPr>
        <p:spPr>
          <a:xfrm>
            <a:off x="587572" y="249321"/>
            <a:ext cx="10481991" cy="1107996"/>
          </a:xfrm>
          <a:prstGeom prst="rect">
            <a:avLst/>
          </a:prstGeom>
          <a:noFill/>
        </p:spPr>
        <p:txBody>
          <a:bodyPr wrap="square" rtlCol="0">
            <a:spAutoFit/>
          </a:bodyPr>
          <a:lstStyle/>
          <a:p>
            <a:r>
              <a:rPr lang="ru-RU" sz="3300" b="1" dirty="0">
                <a:solidFill>
                  <a:schemeClr val="accent5">
                    <a:lumMod val="50000"/>
                  </a:schemeClr>
                </a:solidFill>
              </a:rPr>
              <a:t>Награђене услуге РЕСПА 2022</a:t>
            </a:r>
          </a:p>
          <a:p>
            <a:r>
              <a:rPr lang="ru-RU" sz="3300" b="1" dirty="0">
                <a:solidFill>
                  <a:schemeClr val="accent5">
                    <a:lumMod val="50000"/>
                  </a:schemeClr>
                </a:solidFill>
              </a:rPr>
              <a:t>Потпис у облаку и услуга „Плати"</a:t>
            </a:r>
            <a:endParaRPr lang="sr-Latn-RS" sz="3300" b="1" dirty="0">
              <a:solidFill>
                <a:schemeClr val="accent5">
                  <a:lumMod val="50000"/>
                </a:schemeClr>
              </a:solidFill>
            </a:endParaRPr>
          </a:p>
        </p:txBody>
      </p:sp>
      <p:sp>
        <p:nvSpPr>
          <p:cNvPr id="10" name="TextBox 9">
            <a:extLst>
              <a:ext uri="{FF2B5EF4-FFF2-40B4-BE49-F238E27FC236}">
                <a16:creationId xmlns:a16="http://schemas.microsoft.com/office/drawing/2014/main" id="{2AE949DF-14C0-4019-9F41-6EEA134A4AA9}"/>
              </a:ext>
            </a:extLst>
          </p:cNvPr>
          <p:cNvSpPr txBox="1"/>
          <p:nvPr/>
        </p:nvSpPr>
        <p:spPr>
          <a:xfrm>
            <a:off x="564635" y="1925461"/>
            <a:ext cx="10032245" cy="3416320"/>
          </a:xfrm>
          <a:prstGeom prst="rect">
            <a:avLst/>
          </a:prstGeom>
          <a:noFill/>
        </p:spPr>
        <p:txBody>
          <a:bodyPr wrap="square" rtlCol="0">
            <a:spAutoFit/>
          </a:bodyPr>
          <a:lstStyle/>
          <a:p>
            <a:pPr marL="571500" lvl="0" indent="-571500">
              <a:buFont typeface="Arial" panose="020B0604020202020204" pitchFamily="34" charset="0"/>
              <a:buChar char="•"/>
            </a:pPr>
            <a:r>
              <a:rPr lang="ru-RU" sz="2400" dirty="0">
                <a:solidFill>
                  <a:schemeClr val="accent5">
                    <a:lumMod val="50000"/>
                  </a:schemeClr>
                </a:solidFill>
              </a:rPr>
              <a:t>Решења прилагођена потреби корисника за мобилношћу, није потребан ни читач паметне картице ни рачунар.</a:t>
            </a:r>
            <a:endParaRPr lang="sr-Latn-RS" sz="2400" dirty="0">
              <a:solidFill>
                <a:schemeClr val="accent5">
                  <a:lumMod val="50000"/>
                </a:schemeClr>
              </a:solidFill>
            </a:endParaRPr>
          </a:p>
          <a:p>
            <a:pPr lvl="0"/>
            <a:endParaRPr lang="ru-RU" sz="2400" dirty="0">
              <a:solidFill>
                <a:schemeClr val="accent5">
                  <a:lumMod val="50000"/>
                </a:schemeClr>
              </a:solidFill>
            </a:endParaRPr>
          </a:p>
          <a:p>
            <a:pPr marL="571500" lvl="0" indent="-571500">
              <a:buFont typeface="Arial" panose="020B0604020202020204" pitchFamily="34" charset="0"/>
              <a:buChar char="•"/>
            </a:pPr>
            <a:r>
              <a:rPr lang="ru-RU" sz="2400" dirty="0">
                <a:solidFill>
                  <a:schemeClr val="accent5">
                    <a:lumMod val="50000"/>
                  </a:schemeClr>
                </a:solidFill>
              </a:rPr>
              <a:t>Највиши ниво аутентичности, идентитета и потврде идентитета ни по коју цену -  еИДАС усаглашен еИД и квалификована услуга поверења.</a:t>
            </a:r>
          </a:p>
          <a:p>
            <a:pPr marL="571500" lvl="0" indent="-571500">
              <a:buFont typeface="Arial" panose="020B0604020202020204" pitchFamily="34" charset="0"/>
              <a:buChar char="•"/>
            </a:pPr>
            <a:endParaRPr lang="ru-RU" sz="2400" dirty="0">
              <a:solidFill>
                <a:schemeClr val="accent5">
                  <a:lumMod val="50000"/>
                </a:schemeClr>
              </a:solidFill>
            </a:endParaRPr>
          </a:p>
          <a:p>
            <a:pPr marL="571500" lvl="0" indent="-571500">
              <a:buFont typeface="Arial" panose="020B0604020202020204" pitchFamily="34" charset="0"/>
              <a:buChar char="•"/>
            </a:pPr>
            <a:r>
              <a:rPr lang="ru-RU" sz="2400" dirty="0">
                <a:solidFill>
                  <a:schemeClr val="accent5">
                    <a:lumMod val="50000"/>
                  </a:schemeClr>
                </a:solidFill>
              </a:rPr>
              <a:t>Једноставно и лако плаћање дажбина и пореза - једнократна платна омашка за једну креирану услугу, нема потребе да држите или подносите профактуру од плаћања, сви канали плаћања подржани.</a:t>
            </a:r>
            <a:endParaRPr lang="en-US" sz="2400" dirty="0">
              <a:solidFill>
                <a:schemeClr val="accent5">
                  <a:lumMod val="50000"/>
                </a:schemeClr>
              </a:solidFill>
            </a:endParaRPr>
          </a:p>
        </p:txBody>
      </p:sp>
      <p:sp>
        <p:nvSpPr>
          <p:cNvPr id="2" name="Slide Number Placeholder 1">
            <a:extLst>
              <a:ext uri="{FF2B5EF4-FFF2-40B4-BE49-F238E27FC236}">
                <a16:creationId xmlns:a16="http://schemas.microsoft.com/office/drawing/2014/main" id="{5C71F59B-5271-162B-0C36-B0E3C91BE58A}"/>
              </a:ext>
            </a:extLst>
          </p:cNvPr>
          <p:cNvSpPr>
            <a:spLocks noGrp="1"/>
          </p:cNvSpPr>
          <p:nvPr>
            <p:ph type="sldNum" sz="quarter" idx="12"/>
          </p:nvPr>
        </p:nvSpPr>
        <p:spPr>
          <a:xfrm>
            <a:off x="9391455" y="6566029"/>
            <a:ext cx="2743200" cy="365125"/>
          </a:xfrm>
        </p:spPr>
        <p:txBody>
          <a:bodyPr/>
          <a:lstStyle/>
          <a:p>
            <a:fld id="{826582DE-2E78-43A0-A32B-7F8B424C53B6}" type="slidenum">
              <a:rPr lang="en-US" smtClean="0"/>
              <a:t>23</a:t>
            </a:fld>
            <a:endParaRPr lang="en-US" dirty="0"/>
          </a:p>
        </p:txBody>
      </p:sp>
      <p:pic>
        <p:nvPicPr>
          <p:cNvPr id="3" name="Picture 2">
            <a:extLst>
              <a:ext uri="{FF2B5EF4-FFF2-40B4-BE49-F238E27FC236}">
                <a16:creationId xmlns:a16="http://schemas.microsoft.com/office/drawing/2014/main" id="{167499F5-1E28-7ECF-6A39-4CBC013B4016}"/>
              </a:ext>
            </a:extLst>
          </p:cNvPr>
          <p:cNvPicPr>
            <a:picLocks noChangeAspect="1"/>
          </p:cNvPicPr>
          <p:nvPr/>
        </p:nvPicPr>
        <p:blipFill>
          <a:blip r:embed="rId3"/>
          <a:stretch>
            <a:fillRect/>
          </a:stretch>
        </p:blipFill>
        <p:spPr>
          <a:xfrm>
            <a:off x="-671919" y="1528528"/>
            <a:ext cx="5060119" cy="5060119"/>
          </a:xfrm>
          <a:prstGeom prst="rect">
            <a:avLst/>
          </a:prstGeom>
        </p:spPr>
      </p:pic>
    </p:spTree>
    <p:extLst>
      <p:ext uri="{BB962C8B-B14F-4D97-AF65-F5344CB8AC3E}">
        <p14:creationId xmlns:p14="http://schemas.microsoft.com/office/powerpoint/2010/main" val="3717944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AC50A-1DA7-F9DE-664A-4A6A12DFEE7A}"/>
              </a:ext>
            </a:extLst>
          </p:cNvPr>
          <p:cNvSpPr/>
          <p:nvPr/>
        </p:nvSpPr>
        <p:spPr>
          <a:xfrm rot="5400000">
            <a:off x="5907680" y="616312"/>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8AF5F6-B942-E26B-17D9-694F10D27BD1}"/>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pic>
        <p:nvPicPr>
          <p:cNvPr id="8" name="Picture 7">
            <a:extLst>
              <a:ext uri="{FF2B5EF4-FFF2-40B4-BE49-F238E27FC236}">
                <a16:creationId xmlns:a16="http://schemas.microsoft.com/office/drawing/2014/main" id="{D4EE056D-EC62-26F3-5139-1BF83DA71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12" name="Straight Connector 11">
            <a:extLst>
              <a:ext uri="{FF2B5EF4-FFF2-40B4-BE49-F238E27FC236}">
                <a16:creationId xmlns:a16="http://schemas.microsoft.com/office/drawing/2014/main" id="{6CB6E80E-4A9C-9C6D-B8D4-4483885F0486}"/>
              </a:ext>
            </a:extLst>
          </p:cNvPr>
          <p:cNvCxnSpPr>
            <a:cxnSpLocks/>
          </p:cNvCxnSpPr>
          <p:nvPr/>
        </p:nvCxnSpPr>
        <p:spPr>
          <a:xfrm>
            <a:off x="246018" y="126274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9" name="Content Placeholder 1">
            <a:extLst>
              <a:ext uri="{FF2B5EF4-FFF2-40B4-BE49-F238E27FC236}">
                <a16:creationId xmlns:a16="http://schemas.microsoft.com/office/drawing/2014/main" id="{D7697064-A706-42CE-BFF6-BF716E26E649}"/>
              </a:ext>
            </a:extLst>
          </p:cNvPr>
          <p:cNvSpPr txBox="1">
            <a:spLocks/>
          </p:cNvSpPr>
          <p:nvPr/>
        </p:nvSpPr>
        <p:spPr>
          <a:xfrm>
            <a:off x="508000" y="1262742"/>
            <a:ext cx="11437982" cy="52186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dirty="0">
                <a:solidFill>
                  <a:srgbClr val="002060"/>
                </a:solidFill>
                <a:cs typeface="Times New Roman" panose="02020603050405020304" pitchFamily="18" charset="0"/>
              </a:rPr>
              <a:t>Развој информационих система и електронске управе:</a:t>
            </a:r>
          </a:p>
          <a:p>
            <a:pPr lvl="1"/>
            <a:r>
              <a:rPr lang="sr-Cyrl-RS" dirty="0">
                <a:solidFill>
                  <a:srgbClr val="002060"/>
                </a:solidFill>
                <a:cs typeface="Times New Roman" panose="02020603050405020304" pitchFamily="18" charset="0"/>
              </a:rPr>
              <a:t>електронска плаћања </a:t>
            </a:r>
            <a:r>
              <a:rPr lang="sr-Cyrl-RS" sz="2400" dirty="0">
                <a:solidFill>
                  <a:srgbClr val="002060"/>
                </a:solidFill>
                <a:cs typeface="Times New Roman" panose="02020603050405020304" pitchFamily="18" charset="0"/>
              </a:rPr>
              <a:t>на Порталу еУправа</a:t>
            </a:r>
          </a:p>
          <a:p>
            <a:pPr lvl="2"/>
            <a:r>
              <a:rPr lang="sr-Cyrl-RS" sz="2400" dirty="0">
                <a:solidFill>
                  <a:srgbClr val="002060"/>
                </a:solidFill>
                <a:cs typeface="Times New Roman" panose="02020603050405020304" pitchFamily="18" charset="0"/>
              </a:rPr>
              <a:t>сви платним картицама (Дина, Мастер, Маестро, Виса)</a:t>
            </a:r>
          </a:p>
          <a:p>
            <a:pPr marL="3657600" lvl="8" indent="0">
              <a:buNone/>
            </a:pPr>
            <a:r>
              <a:rPr lang="sr-Cyrl-RS" sz="2400" dirty="0">
                <a:cs typeface="Times New Roman" panose="02020603050405020304" pitchFamily="18" charset="0"/>
              </a:rPr>
              <a:t>       </a:t>
            </a:r>
            <a:r>
              <a:rPr lang="sr-Latn-RS" sz="2400" dirty="0">
                <a:solidFill>
                  <a:srgbClr val="002060"/>
                </a:solidFill>
                <a:cs typeface="Times New Roman" panose="02020603050405020304" pitchFamily="18" charset="0"/>
              </a:rPr>
              <a:t>SOCIETE GENERAL BANKA</a:t>
            </a:r>
            <a:r>
              <a:rPr lang="sr-Cyrl-RS" sz="2400" dirty="0">
                <a:solidFill>
                  <a:srgbClr val="002060"/>
                </a:solidFill>
                <a:cs typeface="Times New Roman" panose="02020603050405020304" pitchFamily="18" charset="0"/>
              </a:rPr>
              <a:t>    </a:t>
            </a:r>
          </a:p>
          <a:p>
            <a:pPr lvl="2"/>
            <a:r>
              <a:rPr lang="sr-Cyrl-RS" sz="2400" dirty="0">
                <a:solidFill>
                  <a:srgbClr val="002060"/>
                </a:solidFill>
                <a:cs typeface="Times New Roman" panose="02020603050405020304" pitchFamily="18" charset="0"/>
              </a:rPr>
              <a:t>електронским новцем </a:t>
            </a:r>
            <a:endParaRPr lang="sr-Cyrl-RS" sz="2400" dirty="0">
              <a:cs typeface="Times New Roman" panose="02020603050405020304" pitchFamily="18" charset="0"/>
            </a:endParaRPr>
          </a:p>
          <a:p>
            <a:pPr marL="914400" lvl="2" indent="0">
              <a:buNone/>
            </a:pPr>
            <a:endParaRPr lang="sr-Cyrl-RS" sz="2400" dirty="0">
              <a:cs typeface="Times New Roman" panose="02020603050405020304" pitchFamily="18" charset="0"/>
            </a:endParaRPr>
          </a:p>
          <a:p>
            <a:pPr marL="1428750" lvl="2" indent="-514350">
              <a:buFont typeface="Wingdings" panose="05000000000000000000" pitchFamily="2" charset="2"/>
              <a:buChar char="ü"/>
            </a:pPr>
            <a:endParaRPr lang="sr-Cyrl-RS" sz="2400" dirty="0">
              <a:cs typeface="Times New Roman" panose="02020603050405020304" pitchFamily="18" charset="0"/>
            </a:endParaRPr>
          </a:p>
          <a:p>
            <a:pPr lvl="2">
              <a:lnSpc>
                <a:spcPct val="100000"/>
              </a:lnSpc>
            </a:pPr>
            <a:r>
              <a:rPr lang="sr-Cyrl-RS" sz="2400" dirty="0">
                <a:solidFill>
                  <a:srgbClr val="002060"/>
                </a:solidFill>
                <a:cs typeface="Times New Roman" panose="02020603050405020304" pitchFamily="18" charset="0"/>
              </a:rPr>
              <a:t>интегрисаним електронским банкарством</a:t>
            </a:r>
            <a:endParaRPr lang="sr-Cyrl-RS" sz="2400" dirty="0">
              <a:cs typeface="Times New Roman" panose="02020603050405020304" pitchFamily="18" charset="0"/>
            </a:endParaRPr>
          </a:p>
          <a:p>
            <a:pPr marL="1428750" lvl="2" indent="-514350">
              <a:buFont typeface="Wingdings" panose="05000000000000000000" pitchFamily="2" charset="2"/>
              <a:buChar char="ü"/>
            </a:pPr>
            <a:endParaRPr lang="sr-Cyrl-RS" sz="2400" dirty="0">
              <a:cs typeface="Times New Roman" panose="02020603050405020304" pitchFamily="18" charset="0"/>
            </a:endParaRPr>
          </a:p>
          <a:p>
            <a:pPr lvl="2">
              <a:lnSpc>
                <a:spcPct val="110000"/>
              </a:lnSpc>
            </a:pPr>
            <a:r>
              <a:rPr lang="sr-Cyrl-RS" sz="2400" dirty="0">
                <a:solidFill>
                  <a:srgbClr val="002060"/>
                </a:solidFill>
                <a:cs typeface="Times New Roman" panose="02020603050405020304" pitchFamily="18" charset="0"/>
              </a:rPr>
              <a:t>на шалтерима државне управе и локалне самоуправе  </a:t>
            </a:r>
          </a:p>
          <a:p>
            <a:pPr marL="914400" lvl="2" indent="0">
              <a:lnSpc>
                <a:spcPct val="110000"/>
              </a:lnSpc>
              <a:buNone/>
            </a:pPr>
            <a:r>
              <a:rPr lang="sr-Cyrl-RS" sz="2400" dirty="0">
                <a:solidFill>
                  <a:srgbClr val="002060"/>
                </a:solidFill>
                <a:cs typeface="Times New Roman" panose="02020603050405020304" pitchFamily="18" charset="0"/>
              </a:rPr>
              <a:t>    - ПОС терминали</a:t>
            </a:r>
            <a:endParaRPr lang="ru-RU" sz="2400" dirty="0">
              <a:solidFill>
                <a:srgbClr val="002060"/>
              </a:solidFill>
              <a:cs typeface="Times New Roman" panose="02020603050405020304" pitchFamily="18" charset="0"/>
            </a:endParaRPr>
          </a:p>
          <a:p>
            <a:endParaRPr lang="en-US" sz="1700" dirty="0"/>
          </a:p>
        </p:txBody>
      </p:sp>
      <p:pic>
        <p:nvPicPr>
          <p:cNvPr id="10" name="Picture 9">
            <a:extLst>
              <a:ext uri="{FF2B5EF4-FFF2-40B4-BE49-F238E27FC236}">
                <a16:creationId xmlns:a16="http://schemas.microsoft.com/office/drawing/2014/main" id="{1AF809E5-7EF7-42CE-94DF-C0B7BFEEE61D}"/>
              </a:ext>
            </a:extLst>
          </p:cNvPr>
          <p:cNvPicPr>
            <a:picLocks noChangeAspect="1"/>
          </p:cNvPicPr>
          <p:nvPr/>
        </p:nvPicPr>
        <p:blipFill>
          <a:blip r:embed="rId3"/>
          <a:stretch>
            <a:fillRect/>
          </a:stretch>
        </p:blipFill>
        <p:spPr>
          <a:xfrm>
            <a:off x="1713133" y="2423206"/>
            <a:ext cx="2676376" cy="493819"/>
          </a:xfrm>
          <a:prstGeom prst="rect">
            <a:avLst/>
          </a:prstGeom>
        </p:spPr>
      </p:pic>
      <p:pic>
        <p:nvPicPr>
          <p:cNvPr id="11" name="Picture 10">
            <a:extLst>
              <a:ext uri="{FF2B5EF4-FFF2-40B4-BE49-F238E27FC236}">
                <a16:creationId xmlns:a16="http://schemas.microsoft.com/office/drawing/2014/main" id="{9FE16A87-904E-40BD-9AE9-E2B1FE0F4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3133" y="3226780"/>
            <a:ext cx="1728504" cy="815789"/>
          </a:xfrm>
          <a:prstGeom prst="rect">
            <a:avLst/>
          </a:prstGeom>
        </p:spPr>
      </p:pic>
      <p:pic>
        <p:nvPicPr>
          <p:cNvPr id="13" name="Picture 10" descr="Komercijalna banka AD Beograd">
            <a:extLst>
              <a:ext uri="{FF2B5EF4-FFF2-40B4-BE49-F238E27FC236}">
                <a16:creationId xmlns:a16="http://schemas.microsoft.com/office/drawing/2014/main" id="{53CBA719-D5E1-4615-A327-A8B2512ED5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1084" y="4465017"/>
            <a:ext cx="2638425" cy="457200"/>
          </a:xfrm>
          <a:prstGeom prst="rect">
            <a:avLst/>
          </a:prstGeom>
          <a:noFill/>
          <a:ln w="15875">
            <a:solidFill>
              <a:srgbClr val="00003A"/>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66FBB74-CF14-45D8-BB6F-8A7DFD3B91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9630" y="4171221"/>
            <a:ext cx="1782443" cy="1782443"/>
          </a:xfrm>
          <a:prstGeom prst="rect">
            <a:avLst/>
          </a:prstGeom>
        </p:spPr>
      </p:pic>
      <p:sp>
        <p:nvSpPr>
          <p:cNvPr id="15" name="TextBox 14">
            <a:extLst>
              <a:ext uri="{FF2B5EF4-FFF2-40B4-BE49-F238E27FC236}">
                <a16:creationId xmlns:a16="http://schemas.microsoft.com/office/drawing/2014/main" id="{E045F40D-82A2-4458-9CF6-5F2E88A16A19}"/>
              </a:ext>
            </a:extLst>
          </p:cNvPr>
          <p:cNvSpPr txBox="1"/>
          <p:nvPr/>
        </p:nvSpPr>
        <p:spPr>
          <a:xfrm>
            <a:off x="222284" y="417625"/>
            <a:ext cx="6101080" cy="600164"/>
          </a:xfrm>
          <a:prstGeom prst="rect">
            <a:avLst/>
          </a:prstGeom>
          <a:noFill/>
        </p:spPr>
        <p:txBody>
          <a:bodyPr wrap="square">
            <a:spAutoFit/>
          </a:bodyPr>
          <a:lstStyle/>
          <a:p>
            <a:r>
              <a:rPr lang="ru-RU" sz="3300" b="1" dirty="0">
                <a:solidFill>
                  <a:schemeClr val="accent5">
                    <a:lumMod val="50000"/>
                  </a:schemeClr>
                </a:solidFill>
              </a:rPr>
              <a:t>еПлаћања</a:t>
            </a:r>
            <a:endParaRPr lang="en-US" sz="3300" b="1" dirty="0">
              <a:solidFill>
                <a:schemeClr val="accent5">
                  <a:lumMod val="50000"/>
                </a:schemeClr>
              </a:solidFill>
            </a:endParaRPr>
          </a:p>
        </p:txBody>
      </p:sp>
      <p:sp>
        <p:nvSpPr>
          <p:cNvPr id="2" name="Slide Number Placeholder 1">
            <a:extLst>
              <a:ext uri="{FF2B5EF4-FFF2-40B4-BE49-F238E27FC236}">
                <a16:creationId xmlns:a16="http://schemas.microsoft.com/office/drawing/2014/main" id="{85F55B06-367C-A635-14E6-1B32DF8F4C80}"/>
              </a:ext>
            </a:extLst>
          </p:cNvPr>
          <p:cNvSpPr>
            <a:spLocks noGrp="1"/>
          </p:cNvSpPr>
          <p:nvPr>
            <p:ph type="sldNum" sz="quarter" idx="12"/>
          </p:nvPr>
        </p:nvSpPr>
        <p:spPr>
          <a:xfrm>
            <a:off x="9448800" y="6520461"/>
            <a:ext cx="2743200" cy="365125"/>
          </a:xfrm>
        </p:spPr>
        <p:txBody>
          <a:bodyPr/>
          <a:lstStyle/>
          <a:p>
            <a:fld id="{826582DE-2E78-43A0-A32B-7F8B424C53B6}" type="slidenum">
              <a:rPr lang="en-US" smtClean="0"/>
              <a:t>24</a:t>
            </a:fld>
            <a:endParaRPr lang="en-US" dirty="0"/>
          </a:p>
        </p:txBody>
      </p:sp>
      <p:pic>
        <p:nvPicPr>
          <p:cNvPr id="3" name="Picture 2">
            <a:extLst>
              <a:ext uri="{FF2B5EF4-FFF2-40B4-BE49-F238E27FC236}">
                <a16:creationId xmlns:a16="http://schemas.microsoft.com/office/drawing/2014/main" id="{B0BE72F9-CACC-5C71-5C2B-FD296D520539}"/>
              </a:ext>
            </a:extLst>
          </p:cNvPr>
          <p:cNvPicPr>
            <a:picLocks noChangeAspect="1"/>
          </p:cNvPicPr>
          <p:nvPr/>
        </p:nvPicPr>
        <p:blipFill>
          <a:blip r:embed="rId7"/>
          <a:stretch>
            <a:fillRect/>
          </a:stretch>
        </p:blipFill>
        <p:spPr>
          <a:xfrm>
            <a:off x="-415609" y="1399922"/>
            <a:ext cx="5060119" cy="5060119"/>
          </a:xfrm>
          <a:prstGeom prst="rect">
            <a:avLst/>
          </a:prstGeom>
        </p:spPr>
      </p:pic>
    </p:spTree>
    <p:extLst>
      <p:ext uri="{BB962C8B-B14F-4D97-AF65-F5344CB8AC3E}">
        <p14:creationId xmlns:p14="http://schemas.microsoft.com/office/powerpoint/2010/main" val="759162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AC50A-1DA7-F9DE-664A-4A6A12DFEE7A}"/>
              </a:ext>
            </a:extLst>
          </p:cNvPr>
          <p:cNvSpPr/>
          <p:nvPr/>
        </p:nvSpPr>
        <p:spPr>
          <a:xfrm rot="5400000">
            <a:off x="5907679" y="57367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8AF5F6-B942-E26B-17D9-694F10D27BD1}"/>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pic>
        <p:nvPicPr>
          <p:cNvPr id="8" name="Picture 7">
            <a:extLst>
              <a:ext uri="{FF2B5EF4-FFF2-40B4-BE49-F238E27FC236}">
                <a16:creationId xmlns:a16="http://schemas.microsoft.com/office/drawing/2014/main" id="{D4EE056D-EC62-26F3-5139-1BF83DA71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12" name="Straight Connector 11">
            <a:extLst>
              <a:ext uri="{FF2B5EF4-FFF2-40B4-BE49-F238E27FC236}">
                <a16:creationId xmlns:a16="http://schemas.microsoft.com/office/drawing/2014/main" id="{6CB6E80E-4A9C-9C6D-B8D4-4483885F0486}"/>
              </a:ext>
            </a:extLst>
          </p:cNvPr>
          <p:cNvCxnSpPr>
            <a:cxnSpLocks/>
          </p:cNvCxnSpPr>
          <p:nvPr/>
        </p:nvCxnSpPr>
        <p:spPr>
          <a:xfrm>
            <a:off x="246018" y="126274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EBDBF7-9BDA-4D71-AF57-D217B81F4282}"/>
              </a:ext>
            </a:extLst>
          </p:cNvPr>
          <p:cNvSpPr txBox="1"/>
          <p:nvPr/>
        </p:nvSpPr>
        <p:spPr>
          <a:xfrm>
            <a:off x="402028" y="2112520"/>
            <a:ext cx="11718721" cy="4413516"/>
          </a:xfrm>
          <a:prstGeom prst="rect">
            <a:avLst/>
          </a:prstGeom>
          <a:noFill/>
        </p:spPr>
        <p:txBody>
          <a:bodyPr vert="horz" wrap="none" lIns="91440" tIns="45720" rIns="91440" bIns="45720" rtlCol="0" anchor="ctr">
            <a:spAutoFit/>
          </a:bodyPr>
          <a:lstStyle>
            <a:lvl1pPr>
              <a:lnSpc>
                <a:spcPct val="90000"/>
              </a:lnSpc>
              <a:spcBef>
                <a:spcPct val="0"/>
              </a:spcBef>
              <a:buNone/>
              <a:defRPr sz="2000" b="1">
                <a:latin typeface="Montserrat" panose="00000500000000000000" pitchFamily="50" charset="0"/>
              </a:defRPr>
            </a:lvl1pPr>
          </a:lstStyle>
          <a:p>
            <a:r>
              <a:rPr lang="sr-Cyrl-RS" sz="2400" dirty="0">
                <a:solidFill>
                  <a:srgbClr val="002060"/>
                </a:solidFill>
                <a:latin typeface="+mn-lt"/>
              </a:rPr>
              <a:t>Коришћење</a:t>
            </a:r>
            <a:endParaRPr lang="sr-Latn-RS" sz="2400" dirty="0">
              <a:solidFill>
                <a:srgbClr val="002060"/>
              </a:solidFill>
              <a:latin typeface="+mn-lt"/>
            </a:endParaRPr>
          </a:p>
          <a:p>
            <a:endParaRPr lang="sr-Latn-RS" sz="2400" dirty="0">
              <a:solidFill>
                <a:srgbClr val="002060"/>
              </a:solidFill>
              <a:latin typeface="+mn-lt"/>
            </a:endParaRPr>
          </a:p>
          <a:p>
            <a:r>
              <a:rPr lang="sr-Cyrl-RS" sz="2400" b="0" dirty="0">
                <a:solidFill>
                  <a:srgbClr val="002060"/>
                </a:solidFill>
                <a:latin typeface="+mn-lt"/>
              </a:rPr>
              <a:t>1. Добијање мобилног ИД-а на мрежи или ван мреже (1.000+ локација)</a:t>
            </a:r>
          </a:p>
          <a:p>
            <a:r>
              <a:rPr lang="sr-Cyrl-RS" sz="2400" b="0" dirty="0">
                <a:solidFill>
                  <a:srgbClr val="002060"/>
                </a:solidFill>
                <a:latin typeface="+mn-lt"/>
              </a:rPr>
              <a:t>Региструјте се на еид.гов.рс</a:t>
            </a:r>
          </a:p>
          <a:p>
            <a:r>
              <a:rPr lang="sr-Cyrl-RS" sz="2400" b="0" dirty="0">
                <a:solidFill>
                  <a:srgbClr val="002060"/>
                </a:solidFill>
                <a:latin typeface="+mn-lt"/>
              </a:rPr>
              <a:t>Апликација „</a:t>
            </a:r>
            <a:r>
              <a:rPr lang="sr-Latn-RS" sz="2400" b="0" dirty="0">
                <a:solidFill>
                  <a:srgbClr val="002060"/>
                </a:solidFill>
                <a:latin typeface="+mn-lt"/>
              </a:rPr>
              <a:t>ConsentID</a:t>
            </a:r>
            <a:r>
              <a:rPr lang="sr-Cyrl-RS" sz="2400" b="0" dirty="0">
                <a:solidFill>
                  <a:srgbClr val="002060"/>
                </a:solidFill>
                <a:latin typeface="+mn-lt"/>
              </a:rPr>
              <a:t>"</a:t>
            </a:r>
          </a:p>
          <a:p>
            <a:r>
              <a:rPr lang="sr-Cyrl-RS" sz="2400" b="0" dirty="0">
                <a:solidFill>
                  <a:srgbClr val="002060"/>
                </a:solidFill>
                <a:latin typeface="+mn-lt"/>
              </a:rPr>
              <a:t>Упишете се користећи шифру за активацију</a:t>
            </a:r>
          </a:p>
          <a:p>
            <a:endParaRPr lang="sr-Cyrl-RS" sz="2400" b="0" dirty="0">
              <a:solidFill>
                <a:srgbClr val="002060"/>
              </a:solidFill>
              <a:latin typeface="+mn-lt"/>
            </a:endParaRPr>
          </a:p>
          <a:p>
            <a:r>
              <a:rPr lang="sr-Cyrl-RS" sz="2400" b="0" dirty="0">
                <a:solidFill>
                  <a:srgbClr val="002060"/>
                </a:solidFill>
                <a:latin typeface="+mn-lt"/>
              </a:rPr>
              <a:t>2. Прибављање квалификованог сертификата за електронски потпис у облаку на мрежи</a:t>
            </a:r>
          </a:p>
          <a:p>
            <a:endParaRPr lang="sr-Cyrl-RS" sz="2400" b="0" dirty="0">
              <a:solidFill>
                <a:srgbClr val="002060"/>
              </a:solidFill>
              <a:latin typeface="+mn-lt"/>
            </a:endParaRPr>
          </a:p>
          <a:p>
            <a:r>
              <a:rPr lang="sr-Cyrl-RS" sz="2400" b="0" dirty="0">
                <a:solidFill>
                  <a:srgbClr val="002060"/>
                </a:solidFill>
                <a:latin typeface="+mn-lt"/>
              </a:rPr>
              <a:t>3. Управљање цертификатима на мрежи у </a:t>
            </a:r>
            <a:r>
              <a:rPr lang="sr-Latn-RS" sz="2400" b="0" dirty="0">
                <a:solidFill>
                  <a:srgbClr val="002060"/>
                </a:solidFill>
                <a:latin typeface="+mn-lt"/>
              </a:rPr>
              <a:t>eid.gov.rs</a:t>
            </a:r>
            <a:endParaRPr lang="sr-Cyrl-RS" sz="2400" b="0" dirty="0">
              <a:solidFill>
                <a:srgbClr val="002060"/>
              </a:solidFill>
              <a:latin typeface="+mn-lt"/>
            </a:endParaRPr>
          </a:p>
          <a:p>
            <a:endParaRPr lang="sr-Cyrl-RS" sz="2400" b="0" dirty="0">
              <a:solidFill>
                <a:srgbClr val="002060"/>
              </a:solidFill>
              <a:latin typeface="+mn-lt"/>
            </a:endParaRPr>
          </a:p>
          <a:p>
            <a:r>
              <a:rPr lang="sr-Cyrl-RS" sz="2400" b="0" dirty="0">
                <a:solidFill>
                  <a:srgbClr val="002060"/>
                </a:solidFill>
                <a:latin typeface="+mn-lt"/>
              </a:rPr>
              <a:t>4. Отпремање, потписивање и складиштење докумената у облаку</a:t>
            </a:r>
          </a:p>
          <a:p>
            <a:r>
              <a:rPr lang="sr-Cyrl-RS" sz="2400" b="0" dirty="0">
                <a:solidFill>
                  <a:srgbClr val="002060"/>
                </a:solidFill>
                <a:latin typeface="+mn-lt"/>
              </a:rPr>
              <a:t> помоћу веб апликације у </a:t>
            </a:r>
            <a:r>
              <a:rPr lang="sr-Latn-RS" sz="2400" b="0" dirty="0">
                <a:solidFill>
                  <a:srgbClr val="002060"/>
                </a:solidFill>
                <a:latin typeface="+mn-lt"/>
              </a:rPr>
              <a:t>cloud.eid.gov.rs</a:t>
            </a:r>
            <a:endParaRPr lang="sr-Cyrl-RS" sz="2400" b="0" dirty="0">
              <a:solidFill>
                <a:srgbClr val="002060"/>
              </a:solidFill>
              <a:latin typeface="+mn-lt"/>
            </a:endParaRPr>
          </a:p>
        </p:txBody>
      </p:sp>
      <p:sp>
        <p:nvSpPr>
          <p:cNvPr id="14" name="TextBox 13">
            <a:extLst>
              <a:ext uri="{FF2B5EF4-FFF2-40B4-BE49-F238E27FC236}">
                <a16:creationId xmlns:a16="http://schemas.microsoft.com/office/drawing/2014/main" id="{355A2C00-C45B-45BF-ACC5-C223AF780B24}"/>
              </a:ext>
            </a:extLst>
          </p:cNvPr>
          <p:cNvSpPr txBox="1"/>
          <p:nvPr/>
        </p:nvSpPr>
        <p:spPr>
          <a:xfrm>
            <a:off x="281295" y="1326200"/>
            <a:ext cx="10166325" cy="830997"/>
          </a:xfrm>
          <a:prstGeom prst="rect">
            <a:avLst/>
          </a:prstGeom>
          <a:noFill/>
        </p:spPr>
        <p:txBody>
          <a:bodyPr wrap="square" rtlCol="0">
            <a:spAutoFit/>
          </a:bodyPr>
          <a:lstStyle/>
          <a:p>
            <a:pPr marL="342900" indent="-342900">
              <a:buFont typeface="Arial" panose="020B0604020202020204" pitchFamily="34" charset="0"/>
              <a:buChar char="•"/>
            </a:pPr>
            <a:r>
              <a:rPr lang="sr-Cyrl-RS" sz="2400" dirty="0">
                <a:solidFill>
                  <a:schemeClr val="accent5">
                    <a:lumMod val="50000"/>
                  </a:schemeClr>
                </a:solidFill>
              </a:rPr>
              <a:t>Покренут у фебруару 2022. године</a:t>
            </a:r>
            <a:r>
              <a:rPr lang="sr-Latn-RS" sz="2400" dirty="0">
                <a:solidFill>
                  <a:schemeClr val="accent5">
                    <a:lumMod val="50000"/>
                  </a:schemeClr>
                </a:solidFill>
              </a:rPr>
              <a:t>
</a:t>
            </a:r>
            <a:r>
              <a:rPr lang="sr-Cyrl-RS" sz="2400" dirty="0">
                <a:solidFill>
                  <a:schemeClr val="accent5">
                    <a:lumMod val="50000"/>
                  </a:schemeClr>
                </a:solidFill>
              </a:rPr>
              <a:t>Усаглашена уредба</a:t>
            </a:r>
            <a:r>
              <a:rPr lang="sr-Latn-RS" sz="2400" dirty="0">
                <a:solidFill>
                  <a:schemeClr val="accent5">
                    <a:lumMod val="50000"/>
                  </a:schemeClr>
                </a:solidFill>
              </a:rPr>
              <a:t> </a:t>
            </a:r>
            <a:r>
              <a:rPr lang="sr-Cyrl-RS" sz="2400" dirty="0">
                <a:solidFill>
                  <a:schemeClr val="accent5">
                    <a:lumMod val="50000"/>
                  </a:schemeClr>
                </a:solidFill>
              </a:rPr>
              <a:t>ЕУ еИДС</a:t>
            </a:r>
            <a:endParaRPr lang="en-US" sz="2400" dirty="0">
              <a:solidFill>
                <a:schemeClr val="accent5">
                  <a:lumMod val="50000"/>
                </a:schemeClr>
              </a:solidFill>
            </a:endParaRPr>
          </a:p>
        </p:txBody>
      </p:sp>
      <p:pic>
        <p:nvPicPr>
          <p:cNvPr id="15" name="Content Placeholder 3">
            <a:extLst>
              <a:ext uri="{FF2B5EF4-FFF2-40B4-BE49-F238E27FC236}">
                <a16:creationId xmlns:a16="http://schemas.microsoft.com/office/drawing/2014/main" id="{CD53BF9B-7D44-46A5-AFB6-FE7551EE6A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9203" y="1469444"/>
            <a:ext cx="3221546" cy="1625521"/>
          </a:xfrm>
          <a:prstGeom prst="rect">
            <a:avLst/>
          </a:prstGeom>
        </p:spPr>
      </p:pic>
      <p:sp>
        <p:nvSpPr>
          <p:cNvPr id="16" name="TextBox 15">
            <a:extLst>
              <a:ext uri="{FF2B5EF4-FFF2-40B4-BE49-F238E27FC236}">
                <a16:creationId xmlns:a16="http://schemas.microsoft.com/office/drawing/2014/main" id="{8AD11A89-9869-42AB-B10C-37F3FFF5708F}"/>
              </a:ext>
            </a:extLst>
          </p:cNvPr>
          <p:cNvSpPr txBox="1"/>
          <p:nvPr/>
        </p:nvSpPr>
        <p:spPr>
          <a:xfrm>
            <a:off x="402028" y="391794"/>
            <a:ext cx="11387943" cy="600164"/>
          </a:xfrm>
          <a:prstGeom prst="rect">
            <a:avLst/>
          </a:prstGeom>
          <a:noFill/>
        </p:spPr>
        <p:txBody>
          <a:bodyPr wrap="square" rtlCol="0">
            <a:spAutoFit/>
          </a:bodyPr>
          <a:lstStyle/>
          <a:p>
            <a:r>
              <a:rPr lang="sr-Cyrl-RS" sz="3300" b="1" dirty="0">
                <a:solidFill>
                  <a:schemeClr val="accent5">
                    <a:lumMod val="50000"/>
                  </a:schemeClr>
                </a:solidFill>
              </a:rPr>
              <a:t>Потпис у облаку  </a:t>
            </a:r>
            <a:r>
              <a:rPr lang="sr-Latn-RS" sz="3300" b="1" dirty="0">
                <a:solidFill>
                  <a:schemeClr val="accent5">
                    <a:lumMod val="50000"/>
                  </a:schemeClr>
                </a:solidFill>
              </a:rPr>
              <a:t>cloud.eid.gov.rs</a:t>
            </a:r>
            <a:endParaRPr lang="sr-Latn-RS" sz="2400" dirty="0"/>
          </a:p>
        </p:txBody>
      </p:sp>
      <p:pic>
        <p:nvPicPr>
          <p:cNvPr id="2" name="Picture 2">
            <a:extLst>
              <a:ext uri="{FF2B5EF4-FFF2-40B4-BE49-F238E27FC236}">
                <a16:creationId xmlns:a16="http://schemas.microsoft.com/office/drawing/2014/main" id="{DF923A2E-C4F1-826C-F5F5-DD001958465B}"/>
              </a:ext>
            </a:extLst>
          </p:cNvPr>
          <p:cNvPicPr>
            <a:picLocks noChangeAspect="1"/>
          </p:cNvPicPr>
          <p:nvPr/>
        </p:nvPicPr>
        <p:blipFill>
          <a:blip r:embed="rId4">
            <a:alphaModFix amt="9999"/>
          </a:blip>
          <a:srcRect/>
          <a:stretch>
            <a:fillRect/>
          </a:stretch>
        </p:blipFill>
        <p:spPr>
          <a:xfrm>
            <a:off x="-437094" y="1757711"/>
            <a:ext cx="4544638" cy="4544638"/>
          </a:xfrm>
          <a:prstGeom prst="rect">
            <a:avLst/>
          </a:prstGeom>
          <a:ln>
            <a:noFill/>
          </a:ln>
        </p:spPr>
      </p:pic>
      <p:sp>
        <p:nvSpPr>
          <p:cNvPr id="3" name="Slide Number Placeholder 2">
            <a:extLst>
              <a:ext uri="{FF2B5EF4-FFF2-40B4-BE49-F238E27FC236}">
                <a16:creationId xmlns:a16="http://schemas.microsoft.com/office/drawing/2014/main" id="{45B630D3-40D3-499E-DD6C-83CB674DB4C5}"/>
              </a:ext>
            </a:extLst>
          </p:cNvPr>
          <p:cNvSpPr>
            <a:spLocks noGrp="1"/>
          </p:cNvSpPr>
          <p:nvPr>
            <p:ph type="sldNum" sz="quarter" idx="12"/>
          </p:nvPr>
        </p:nvSpPr>
        <p:spPr>
          <a:xfrm>
            <a:off x="9364288" y="6466643"/>
            <a:ext cx="2743200" cy="365125"/>
          </a:xfrm>
        </p:spPr>
        <p:txBody>
          <a:bodyPr/>
          <a:lstStyle/>
          <a:p>
            <a:fld id="{826582DE-2E78-43A0-A32B-7F8B424C53B6}" type="slidenum">
              <a:rPr lang="en-US" smtClean="0"/>
              <a:t>25</a:t>
            </a:fld>
            <a:endParaRPr lang="en-US" dirty="0"/>
          </a:p>
        </p:txBody>
      </p:sp>
    </p:spTree>
    <p:extLst>
      <p:ext uri="{BB962C8B-B14F-4D97-AF65-F5344CB8AC3E}">
        <p14:creationId xmlns:p14="http://schemas.microsoft.com/office/powerpoint/2010/main" val="245692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22" t="7751" r="7975" b="23921"/>
          <a:stretch>
            <a:fillRect/>
          </a:stretch>
        </p:blipFill>
        <p:spPr>
          <a:xfrm>
            <a:off x="-38774" y="0"/>
            <a:ext cx="12192000" cy="6858000"/>
          </a:xfrm>
          <a:prstGeom prst="rect">
            <a:avLst/>
          </a:prstGeom>
        </p:spPr>
      </p:pic>
      <p:sp>
        <p:nvSpPr>
          <p:cNvPr id="3" name="AutoShape 3"/>
          <p:cNvSpPr/>
          <p:nvPr/>
        </p:nvSpPr>
        <p:spPr>
          <a:xfrm rot="5400000">
            <a:off x="-247510" y="810275"/>
            <a:ext cx="1191051" cy="0"/>
          </a:xfrm>
          <a:prstGeom prst="line">
            <a:avLst/>
          </a:prstGeom>
          <a:ln w="57150" cap="flat">
            <a:solidFill>
              <a:srgbClr val="FFFFFF"/>
            </a:solidFill>
            <a:prstDash val="solid"/>
            <a:headEnd type="none" w="sm" len="sm"/>
            <a:tailEnd type="none" w="sm" len="sm"/>
          </a:ln>
        </p:spPr>
      </p:sp>
      <p:sp>
        <p:nvSpPr>
          <p:cNvPr id="5" name="AutoShape 5"/>
          <p:cNvSpPr/>
          <p:nvPr/>
        </p:nvSpPr>
        <p:spPr>
          <a:xfrm rot="5400000">
            <a:off x="1228698" y="4041761"/>
            <a:ext cx="4765685" cy="0"/>
          </a:xfrm>
          <a:prstGeom prst="line">
            <a:avLst/>
          </a:prstGeom>
          <a:ln w="57150" cap="flat">
            <a:solidFill>
              <a:srgbClr val="FFFFFF"/>
            </a:solidFill>
            <a:prstDash val="solid"/>
            <a:headEnd type="none" w="sm" len="sm"/>
            <a:tailEnd type="none" w="sm" len="sm"/>
          </a:ln>
        </p:spPr>
      </p:sp>
      <p:sp>
        <p:nvSpPr>
          <p:cNvPr id="12" name="AutoShape 12"/>
          <p:cNvSpPr/>
          <p:nvPr/>
        </p:nvSpPr>
        <p:spPr>
          <a:xfrm rot="5400000">
            <a:off x="5595743" y="3978345"/>
            <a:ext cx="4715292" cy="0"/>
          </a:xfrm>
          <a:prstGeom prst="line">
            <a:avLst/>
          </a:prstGeom>
          <a:ln w="57150" cap="flat">
            <a:solidFill>
              <a:srgbClr val="FFFFFF"/>
            </a:solidFill>
            <a:prstDash val="solid"/>
            <a:headEnd type="none" w="sm" len="sm"/>
            <a:tailEnd type="none" w="sm" len="sm"/>
          </a:ln>
        </p:spPr>
      </p:sp>
      <p:sp>
        <p:nvSpPr>
          <p:cNvPr id="17" name="TextBox 17"/>
          <p:cNvSpPr txBox="1"/>
          <p:nvPr/>
        </p:nvSpPr>
        <p:spPr>
          <a:xfrm>
            <a:off x="516646" y="435711"/>
            <a:ext cx="2483382" cy="570413"/>
          </a:xfrm>
          <a:prstGeom prst="rect">
            <a:avLst/>
          </a:prstGeom>
        </p:spPr>
        <p:txBody>
          <a:bodyPr wrap="square" lIns="0" tIns="0" rIns="0" bIns="0" rtlCol="0" anchor="t">
            <a:spAutoFit/>
          </a:bodyPr>
          <a:lstStyle/>
          <a:p>
            <a:pPr algn="ctr">
              <a:lnSpc>
                <a:spcPts val="4806"/>
              </a:lnSpc>
            </a:pPr>
            <a:r>
              <a:rPr lang="sr-Cyrl-RS" sz="3432" dirty="0">
                <a:solidFill>
                  <a:srgbClr val="FFFFFF"/>
                </a:solidFill>
                <a:latin typeface="Montserrat Bold"/>
              </a:rPr>
              <a:t>ДДЦ</a:t>
            </a:r>
            <a:endParaRPr lang="en-US" sz="3432" dirty="0">
              <a:solidFill>
                <a:srgbClr val="FFFFFF"/>
              </a:solidFill>
              <a:latin typeface="Montserrat Bold"/>
            </a:endParaRPr>
          </a:p>
        </p:txBody>
      </p:sp>
      <p:sp>
        <p:nvSpPr>
          <p:cNvPr id="18" name="TextBox 18"/>
          <p:cNvSpPr txBox="1"/>
          <p:nvPr/>
        </p:nvSpPr>
        <p:spPr>
          <a:xfrm>
            <a:off x="8132043" y="1322252"/>
            <a:ext cx="4053810" cy="4949368"/>
          </a:xfrm>
          <a:prstGeom prst="rect">
            <a:avLst/>
          </a:prstGeom>
        </p:spPr>
        <p:txBody>
          <a:bodyPr wrap="square" lIns="0" tIns="0" rIns="0" bIns="0" rtlCol="0" anchor="t">
            <a:spAutoFit/>
          </a:bodyPr>
          <a:lstStyle/>
          <a:p>
            <a:pPr marL="285750" marR="0" indent="-285750">
              <a:lnSpc>
                <a:spcPct val="107000"/>
              </a:lnSpc>
              <a:spcBef>
                <a:spcPts val="0"/>
              </a:spcBef>
              <a:spcAft>
                <a:spcPts val="0"/>
              </a:spcAft>
              <a:buFont typeface="Arial" panose="020B0604020202020204" pitchFamily="34" charset="0"/>
              <a:buChar char="•"/>
            </a:pPr>
            <a:r>
              <a:rPr lang="ru-RU" sz="1600" dirty="0">
                <a:solidFill>
                  <a:schemeClr val="bg1"/>
                </a:solidFill>
                <a:latin typeface="Montserrat Bold"/>
              </a:rPr>
              <a:t>противпровални систем</a:t>
            </a:r>
            <a:endParaRPr lang="en-US" sz="1600" dirty="0">
              <a:solidFill>
                <a:schemeClr val="bg1"/>
              </a:solidFill>
              <a:latin typeface="Montserrat Bold"/>
            </a:endParaRPr>
          </a:p>
          <a:p>
            <a:pPr marL="285750" marR="0" indent="-285750">
              <a:lnSpc>
                <a:spcPct val="107000"/>
              </a:lnSpc>
              <a:spcBef>
                <a:spcPts val="0"/>
              </a:spcBef>
              <a:spcAft>
                <a:spcPts val="0"/>
              </a:spcAft>
              <a:buFont typeface="Arial" panose="020B0604020202020204" pitchFamily="34" charset="0"/>
              <a:buChar char="•"/>
            </a:pPr>
            <a:r>
              <a:rPr lang="ru-RU" sz="1600" dirty="0">
                <a:solidFill>
                  <a:schemeClr val="bg1"/>
                </a:solidFill>
                <a:latin typeface="Montserrat Bold"/>
              </a:rPr>
              <a:t>детекциони кабл за периметарску заштиту (заштита комплекса)</a:t>
            </a:r>
            <a:endParaRPr lang="en-US" sz="1600" dirty="0">
              <a:solidFill>
                <a:schemeClr val="bg1"/>
              </a:solidFill>
              <a:latin typeface="Montserrat Bold"/>
            </a:endParaRPr>
          </a:p>
          <a:p>
            <a:pPr marL="285750" marR="0" indent="-285750">
              <a:lnSpc>
                <a:spcPct val="107000"/>
              </a:lnSpc>
              <a:spcBef>
                <a:spcPts val="0"/>
              </a:spcBef>
              <a:spcAft>
                <a:spcPts val="0"/>
              </a:spcAft>
              <a:buFont typeface="Arial" panose="020B0604020202020204" pitchFamily="34" charset="0"/>
              <a:buChar char="•"/>
            </a:pPr>
            <a:r>
              <a:rPr lang="ru-RU" sz="1600" dirty="0">
                <a:solidFill>
                  <a:schemeClr val="bg1"/>
                </a:solidFill>
                <a:latin typeface="Montserrat Bold"/>
              </a:rPr>
              <a:t>заштита објекта</a:t>
            </a:r>
            <a:endParaRPr lang="en-US" sz="1600" dirty="0">
              <a:solidFill>
                <a:schemeClr val="bg1"/>
              </a:solidFill>
              <a:latin typeface="Montserrat Bold"/>
            </a:endParaRPr>
          </a:p>
          <a:p>
            <a:pPr marL="285750" marR="0" indent="-285750">
              <a:lnSpc>
                <a:spcPct val="107000"/>
              </a:lnSpc>
              <a:spcBef>
                <a:spcPts val="0"/>
              </a:spcBef>
              <a:spcAft>
                <a:spcPts val="0"/>
              </a:spcAft>
              <a:buFont typeface="Arial" panose="020B0604020202020204" pitchFamily="34" charset="0"/>
              <a:buChar char="•"/>
            </a:pPr>
            <a:r>
              <a:rPr lang="ru-RU" sz="1600" dirty="0">
                <a:solidFill>
                  <a:schemeClr val="bg1"/>
                </a:solidFill>
                <a:latin typeface="Montserrat Bold"/>
              </a:rPr>
              <a:t>контрола приступа у објекту са РФИД читачима</a:t>
            </a:r>
            <a:endParaRPr lang="en-US" sz="1600" dirty="0">
              <a:solidFill>
                <a:schemeClr val="bg1"/>
              </a:solidFill>
              <a:latin typeface="Montserrat Bold"/>
            </a:endParaRPr>
          </a:p>
          <a:p>
            <a:pPr marL="285750" marR="0" indent="-285750">
              <a:lnSpc>
                <a:spcPct val="107000"/>
              </a:lnSpc>
              <a:spcBef>
                <a:spcPts val="0"/>
              </a:spcBef>
              <a:spcAft>
                <a:spcPts val="0"/>
              </a:spcAft>
              <a:buFont typeface="Arial" panose="020B0604020202020204" pitchFamily="34" charset="0"/>
              <a:buChar char="•"/>
            </a:pPr>
            <a:r>
              <a:rPr lang="ru-RU" sz="1600" dirty="0">
                <a:solidFill>
                  <a:schemeClr val="bg1"/>
                </a:solidFill>
                <a:latin typeface="Montserrat Bold"/>
              </a:rPr>
              <a:t>обострано за ДЦ и технолошке техничке просторе, контрола дуално-картица + ПИН</a:t>
            </a:r>
            <a:endParaRPr lang="en-US" sz="1600" dirty="0">
              <a:solidFill>
                <a:schemeClr val="bg1"/>
              </a:solidFill>
              <a:latin typeface="Montserrat Bold"/>
            </a:endParaRPr>
          </a:p>
          <a:p>
            <a:pPr marL="285750" marR="0" indent="-285750">
              <a:lnSpc>
                <a:spcPct val="107000"/>
              </a:lnSpc>
              <a:spcBef>
                <a:spcPts val="0"/>
              </a:spcBef>
              <a:spcAft>
                <a:spcPts val="0"/>
              </a:spcAft>
              <a:buFont typeface="Arial" panose="020B0604020202020204" pitchFamily="34" charset="0"/>
              <a:buChar char="•"/>
            </a:pPr>
            <a:r>
              <a:rPr lang="ru-RU" sz="1600" dirty="0">
                <a:solidFill>
                  <a:schemeClr val="bg1"/>
                </a:solidFill>
                <a:latin typeface="Montserrat Bold"/>
              </a:rPr>
              <a:t>рампе на улазу у комплекс</a:t>
            </a:r>
            <a:endParaRPr lang="en-US" sz="1600" dirty="0">
              <a:solidFill>
                <a:schemeClr val="bg1"/>
              </a:solidFill>
              <a:latin typeface="Montserrat Bold"/>
            </a:endParaRPr>
          </a:p>
          <a:p>
            <a:pPr marL="285750" marR="0" indent="-285750">
              <a:lnSpc>
                <a:spcPct val="107000"/>
              </a:lnSpc>
              <a:spcBef>
                <a:spcPts val="0"/>
              </a:spcBef>
              <a:spcAft>
                <a:spcPts val="0"/>
              </a:spcAft>
              <a:buFont typeface="Arial" panose="020B0604020202020204" pitchFamily="34" charset="0"/>
              <a:buChar char="•"/>
            </a:pPr>
            <a:r>
              <a:rPr lang="sr-Latn-RS" sz="1600" dirty="0" err="1">
                <a:solidFill>
                  <a:schemeClr val="bg1"/>
                </a:solidFill>
                <a:latin typeface="Montserrat Bold"/>
              </a:rPr>
              <a:t>Guard</a:t>
            </a:r>
            <a:r>
              <a:rPr lang="sr-Latn-RS" sz="1600" dirty="0">
                <a:solidFill>
                  <a:schemeClr val="bg1"/>
                </a:solidFill>
                <a:latin typeface="Montserrat Bold"/>
              </a:rPr>
              <a:t> </a:t>
            </a:r>
            <a:r>
              <a:rPr lang="sr-Latn-RS" sz="1600" dirty="0" err="1">
                <a:solidFill>
                  <a:schemeClr val="bg1"/>
                </a:solidFill>
                <a:latin typeface="Montserrat Bold"/>
              </a:rPr>
              <a:t>control</a:t>
            </a:r>
            <a:r>
              <a:rPr lang="ru-RU" sz="1600" dirty="0">
                <a:solidFill>
                  <a:schemeClr val="bg1"/>
                </a:solidFill>
                <a:latin typeface="Montserrat Bold"/>
              </a:rPr>
              <a:t> за контролу рада обезбеђења</a:t>
            </a:r>
            <a:endParaRPr lang="en-US" sz="1600" dirty="0">
              <a:solidFill>
                <a:schemeClr val="bg1"/>
              </a:solidFill>
              <a:latin typeface="Montserrat Bold"/>
            </a:endParaRPr>
          </a:p>
          <a:p>
            <a:pPr marL="285750" marR="0" indent="-285750">
              <a:lnSpc>
                <a:spcPct val="107000"/>
              </a:lnSpc>
              <a:spcBef>
                <a:spcPts val="0"/>
              </a:spcBef>
              <a:spcAft>
                <a:spcPts val="0"/>
              </a:spcAft>
              <a:buFont typeface="Arial" panose="020B0604020202020204" pitchFamily="34" charset="0"/>
              <a:buChar char="•"/>
            </a:pPr>
            <a:r>
              <a:rPr lang="ru-RU" sz="1600" dirty="0">
                <a:solidFill>
                  <a:schemeClr val="bg1"/>
                </a:solidFill>
                <a:latin typeface="Montserrat Bold"/>
              </a:rPr>
              <a:t>софтверска интеграција безбедносних система и јединствени надзор и управљање</a:t>
            </a:r>
          </a:p>
          <a:p>
            <a:pPr marL="285750" marR="0" indent="-285750">
              <a:lnSpc>
                <a:spcPct val="107000"/>
              </a:lnSpc>
              <a:spcBef>
                <a:spcPts val="0"/>
              </a:spcBef>
              <a:spcAft>
                <a:spcPts val="0"/>
              </a:spcAft>
              <a:buFont typeface="Arial" panose="020B0604020202020204" pitchFamily="34" charset="0"/>
              <a:buChar char="•"/>
            </a:pPr>
            <a:r>
              <a:rPr lang="ru-RU" sz="1600" dirty="0">
                <a:solidFill>
                  <a:schemeClr val="bg1"/>
                </a:solidFill>
                <a:latin typeface="Montserrat Bold"/>
              </a:rPr>
              <a:t>најава уласка у зграду минимум 48 сати пре</a:t>
            </a:r>
            <a:endParaRPr lang="en-US" sz="1600" dirty="0">
              <a:solidFill>
                <a:schemeClr val="bg1"/>
              </a:solidFill>
              <a:latin typeface="Montserrat Bold"/>
            </a:endParaRPr>
          </a:p>
          <a:p>
            <a:pPr algn="ctr">
              <a:lnSpc>
                <a:spcPts val="4075"/>
              </a:lnSpc>
              <a:spcBef>
                <a:spcPct val="0"/>
              </a:spcBef>
            </a:pPr>
            <a:endParaRPr lang="en-US" sz="2399" dirty="0">
              <a:solidFill>
                <a:srgbClr val="FFFFFF"/>
              </a:solidFill>
              <a:latin typeface="Montserrat Bold"/>
            </a:endParaRPr>
          </a:p>
        </p:txBody>
      </p:sp>
      <p:sp>
        <p:nvSpPr>
          <p:cNvPr id="24" name="TextBox 24"/>
          <p:cNvSpPr txBox="1"/>
          <p:nvPr/>
        </p:nvSpPr>
        <p:spPr>
          <a:xfrm>
            <a:off x="3571154" y="5462560"/>
            <a:ext cx="4642581" cy="948337"/>
          </a:xfrm>
          <a:prstGeom prst="rect">
            <a:avLst/>
          </a:prstGeom>
        </p:spPr>
        <p:txBody>
          <a:bodyPr wrap="square" lIns="0" tIns="0" rIns="0" bIns="0" rtlCol="0" anchor="t">
            <a:spAutoFit/>
          </a:bodyPr>
          <a:lstStyle/>
          <a:p>
            <a:pPr marL="452905" lvl="1" indent="-285750">
              <a:lnSpc>
                <a:spcPts val="2167"/>
              </a:lnSpc>
              <a:buFont typeface="Arial" panose="020B0604020202020204" pitchFamily="34" charset="0"/>
              <a:buChar char="•"/>
            </a:pPr>
            <a:r>
              <a:rPr lang="sr-Latn-RS" dirty="0" err="1">
                <a:solidFill>
                  <a:srgbClr val="FFFFFF"/>
                </a:solidFill>
                <a:latin typeface="Montserrat Bold"/>
              </a:rPr>
              <a:t>Operations</a:t>
            </a:r>
            <a:r>
              <a:rPr lang="sr-Latn-RS" dirty="0">
                <a:solidFill>
                  <a:srgbClr val="FFFFFF"/>
                </a:solidFill>
                <a:latin typeface="Montserrat Bold"/>
              </a:rPr>
              <a:t> Center (NOC)</a:t>
            </a:r>
          </a:p>
          <a:p>
            <a:pPr marL="452905" lvl="1" indent="-285750">
              <a:lnSpc>
                <a:spcPts val="2167"/>
              </a:lnSpc>
              <a:buFont typeface="Arial" panose="020B0604020202020204" pitchFamily="34" charset="0"/>
              <a:buChar char="•"/>
            </a:pPr>
            <a:r>
              <a:rPr lang="sr-Latn-RS" dirty="0" err="1">
                <a:solidFill>
                  <a:srgbClr val="FFFFFF"/>
                </a:solidFill>
                <a:latin typeface="Montserrat Bold"/>
              </a:rPr>
              <a:t>Security</a:t>
            </a:r>
            <a:r>
              <a:rPr lang="sr-Latn-RS" dirty="0">
                <a:solidFill>
                  <a:srgbClr val="FFFFFF"/>
                </a:solidFill>
                <a:latin typeface="Montserrat Bold"/>
              </a:rPr>
              <a:t> </a:t>
            </a:r>
            <a:r>
              <a:rPr lang="sr-Latn-RS" dirty="0" err="1">
                <a:solidFill>
                  <a:srgbClr val="FFFFFF"/>
                </a:solidFill>
                <a:latin typeface="Montserrat Bold"/>
              </a:rPr>
              <a:t>Operations</a:t>
            </a:r>
            <a:r>
              <a:rPr lang="sr-Latn-RS" dirty="0">
                <a:solidFill>
                  <a:srgbClr val="FFFFFF"/>
                </a:solidFill>
                <a:latin typeface="Montserrat Bold"/>
              </a:rPr>
              <a:t> Center (SOC)</a:t>
            </a:r>
            <a:endParaRPr lang="sr-Cyrl-RS" dirty="0">
              <a:solidFill>
                <a:srgbClr val="FFFFFF"/>
              </a:solidFill>
              <a:latin typeface="Montserrat Bold"/>
            </a:endParaRPr>
          </a:p>
          <a:p>
            <a:pPr algn="ctr">
              <a:lnSpc>
                <a:spcPts val="3360"/>
              </a:lnSpc>
              <a:spcBef>
                <a:spcPct val="0"/>
              </a:spcBef>
            </a:pPr>
            <a:r>
              <a:rPr lang="en-US" dirty="0">
                <a:solidFill>
                  <a:srgbClr val="FFFFFF"/>
                </a:solidFill>
                <a:latin typeface="Montserrat Bold"/>
              </a:rPr>
              <a:t> </a:t>
            </a:r>
          </a:p>
        </p:txBody>
      </p:sp>
      <p:sp>
        <p:nvSpPr>
          <p:cNvPr id="25" name="TextBox 25"/>
          <p:cNvSpPr txBox="1"/>
          <p:nvPr/>
        </p:nvSpPr>
        <p:spPr>
          <a:xfrm>
            <a:off x="5111311" y="372416"/>
            <a:ext cx="2932509" cy="236731"/>
          </a:xfrm>
          <a:prstGeom prst="rect">
            <a:avLst/>
          </a:prstGeom>
        </p:spPr>
        <p:txBody>
          <a:bodyPr lIns="0" tIns="0" rIns="0" bIns="0" rtlCol="0" anchor="t">
            <a:spAutoFit/>
          </a:bodyPr>
          <a:lstStyle/>
          <a:p>
            <a:pPr algn="ctr">
              <a:lnSpc>
                <a:spcPts val="1960"/>
              </a:lnSpc>
            </a:pPr>
            <a:r>
              <a:rPr lang="sr-Cyrl-RS" sz="1400" dirty="0">
                <a:solidFill>
                  <a:srgbClr val="FF1616"/>
                </a:solidFill>
                <a:latin typeface="Montserrat Bold"/>
              </a:rPr>
              <a:t>Информациона безбедност</a:t>
            </a:r>
            <a:endParaRPr lang="en-US" sz="1400" dirty="0">
              <a:solidFill>
                <a:srgbClr val="FF1616"/>
              </a:solidFill>
              <a:latin typeface="Montserrat Bold"/>
            </a:endParaRPr>
          </a:p>
        </p:txBody>
      </p:sp>
      <p:sp>
        <p:nvSpPr>
          <p:cNvPr id="27" name="TextBox 27"/>
          <p:cNvSpPr txBox="1"/>
          <p:nvPr/>
        </p:nvSpPr>
        <p:spPr>
          <a:xfrm>
            <a:off x="220045" y="2912702"/>
            <a:ext cx="1556157" cy="595419"/>
          </a:xfrm>
          <a:prstGeom prst="rect">
            <a:avLst/>
          </a:prstGeom>
        </p:spPr>
        <p:txBody>
          <a:bodyPr wrap="square" lIns="0" tIns="0" rIns="0" bIns="0" rtlCol="0" anchor="t">
            <a:spAutoFit/>
          </a:bodyPr>
          <a:lstStyle/>
          <a:p>
            <a:pPr algn="ctr">
              <a:lnSpc>
                <a:spcPts val="5352"/>
              </a:lnSpc>
              <a:spcBef>
                <a:spcPct val="0"/>
              </a:spcBef>
            </a:pPr>
            <a:r>
              <a:rPr lang="en-US" sz="2400" dirty="0">
                <a:solidFill>
                  <a:srgbClr val="FFFFFF"/>
                </a:solidFill>
                <a:latin typeface="Montserrat Bold"/>
              </a:rPr>
              <a:t>1.</a:t>
            </a:r>
            <a:r>
              <a:rPr lang="sr-Latn-RS" sz="2400" dirty="0">
                <a:solidFill>
                  <a:srgbClr val="FFFFFF"/>
                </a:solidFill>
                <a:latin typeface="Montserrat Bold"/>
              </a:rPr>
              <a:t>5</a:t>
            </a:r>
            <a:r>
              <a:rPr lang="en-US" sz="2400" dirty="0">
                <a:solidFill>
                  <a:srgbClr val="FFFFFF"/>
                </a:solidFill>
                <a:latin typeface="Montserrat Bold"/>
              </a:rPr>
              <a:t>00</a:t>
            </a:r>
            <a:r>
              <a:rPr lang="sr-Latn-RS" sz="2400" dirty="0">
                <a:solidFill>
                  <a:srgbClr val="FFFFFF"/>
                </a:solidFill>
                <a:latin typeface="Montserrat Bold"/>
              </a:rPr>
              <a:t> +</a:t>
            </a:r>
            <a:endParaRPr lang="en-US" sz="2400" dirty="0">
              <a:solidFill>
                <a:srgbClr val="FFFFFF"/>
              </a:solidFill>
              <a:latin typeface="Montserrat Bold"/>
            </a:endParaRPr>
          </a:p>
        </p:txBody>
      </p:sp>
      <p:sp>
        <p:nvSpPr>
          <p:cNvPr id="28" name="TextBox 28"/>
          <p:cNvSpPr txBox="1"/>
          <p:nvPr/>
        </p:nvSpPr>
        <p:spPr>
          <a:xfrm>
            <a:off x="2166421" y="2340302"/>
            <a:ext cx="2400114" cy="493212"/>
          </a:xfrm>
          <a:prstGeom prst="rect">
            <a:avLst/>
          </a:prstGeom>
        </p:spPr>
        <p:txBody>
          <a:bodyPr lIns="0" tIns="0" rIns="0" bIns="0" rtlCol="0" anchor="t">
            <a:spAutoFit/>
          </a:bodyPr>
          <a:lstStyle/>
          <a:p>
            <a:pPr algn="just">
              <a:lnSpc>
                <a:spcPts val="1962"/>
              </a:lnSpc>
            </a:pPr>
            <a:r>
              <a:rPr lang="sr-Cyrl-RS" sz="1401" dirty="0">
                <a:solidFill>
                  <a:srgbClr val="FF1616"/>
                </a:solidFill>
                <a:latin typeface="Montserrat Bold"/>
              </a:rPr>
              <a:t>Рек </a:t>
            </a:r>
            <a:r>
              <a:rPr lang="en-US" sz="1401" dirty="0" err="1">
                <a:solidFill>
                  <a:srgbClr val="FF1616"/>
                </a:solidFill>
                <a:latin typeface="Montserrat Bold"/>
              </a:rPr>
              <a:t>ормара</a:t>
            </a:r>
            <a:r>
              <a:rPr lang="sr-Cyrl-RS" sz="1401" dirty="0">
                <a:solidFill>
                  <a:srgbClr val="FF1616"/>
                </a:solidFill>
                <a:latin typeface="Montserrat Bold"/>
              </a:rPr>
              <a:t> </a:t>
            </a:r>
            <a:r>
              <a:rPr lang="pl-PL" sz="1401" dirty="0">
                <a:solidFill>
                  <a:srgbClr val="FF1616"/>
                </a:solidFill>
                <a:latin typeface="Montserrat Bold"/>
              </a:rPr>
              <a:t>
</a:t>
            </a:r>
            <a:endParaRPr lang="en-US" sz="1401" dirty="0">
              <a:solidFill>
                <a:srgbClr val="FF1616"/>
              </a:solidFill>
              <a:latin typeface="Montserrat Bold"/>
            </a:endParaRPr>
          </a:p>
        </p:txBody>
      </p:sp>
      <p:sp>
        <p:nvSpPr>
          <p:cNvPr id="31" name="TextBox 31"/>
          <p:cNvSpPr txBox="1"/>
          <p:nvPr/>
        </p:nvSpPr>
        <p:spPr>
          <a:xfrm>
            <a:off x="1903693" y="1427687"/>
            <a:ext cx="1512307" cy="839012"/>
          </a:xfrm>
          <a:prstGeom prst="rect">
            <a:avLst/>
          </a:prstGeom>
        </p:spPr>
        <p:txBody>
          <a:bodyPr lIns="0" tIns="0" rIns="0" bIns="0" rtlCol="0" anchor="t">
            <a:spAutoFit/>
          </a:bodyPr>
          <a:lstStyle/>
          <a:p>
            <a:pPr algn="ctr">
              <a:lnSpc>
                <a:spcPts val="3360"/>
              </a:lnSpc>
              <a:spcBef>
                <a:spcPct val="0"/>
              </a:spcBef>
            </a:pPr>
            <a:r>
              <a:rPr lang="en-US" sz="2399" dirty="0">
                <a:solidFill>
                  <a:srgbClr val="FFFFFF"/>
                </a:solidFill>
                <a:latin typeface="Montserrat Bold"/>
              </a:rPr>
              <a:t>                    </a:t>
            </a:r>
            <a:r>
              <a:rPr lang="sr-Latn-RS" sz="2399" dirty="0">
                <a:solidFill>
                  <a:srgbClr val="FFFFFF"/>
                </a:solidFill>
                <a:latin typeface="Montserrat Bold"/>
              </a:rPr>
              <a:t>50</a:t>
            </a:r>
            <a:endParaRPr lang="en-US" sz="2399" dirty="0">
              <a:solidFill>
                <a:srgbClr val="FFFFFF"/>
              </a:solidFill>
              <a:latin typeface="Montserrat Bold"/>
            </a:endParaRPr>
          </a:p>
        </p:txBody>
      </p:sp>
      <p:sp>
        <p:nvSpPr>
          <p:cNvPr id="32" name="TextBox 32"/>
          <p:cNvSpPr txBox="1"/>
          <p:nvPr/>
        </p:nvSpPr>
        <p:spPr>
          <a:xfrm>
            <a:off x="222502" y="3603500"/>
            <a:ext cx="1257868" cy="749692"/>
          </a:xfrm>
          <a:prstGeom prst="rect">
            <a:avLst/>
          </a:prstGeom>
        </p:spPr>
        <p:txBody>
          <a:bodyPr wrap="square" lIns="0" tIns="0" rIns="0" bIns="0" rtlCol="0" anchor="t">
            <a:spAutoFit/>
          </a:bodyPr>
          <a:lstStyle/>
          <a:p>
            <a:pPr algn="just">
              <a:lnSpc>
                <a:spcPts val="1962"/>
              </a:lnSpc>
            </a:pPr>
            <a:r>
              <a:rPr lang="sr-Cyrl-RS" sz="1401" dirty="0">
                <a:solidFill>
                  <a:srgbClr val="FF1616"/>
                </a:solidFill>
                <a:latin typeface="Montserrat Bold"/>
              </a:rPr>
              <a:t>Виртуелних сервера</a:t>
            </a:r>
            <a:endParaRPr lang="en-US" sz="1401" dirty="0">
              <a:solidFill>
                <a:srgbClr val="FF1616"/>
              </a:solidFill>
              <a:latin typeface="Montserrat Bold"/>
            </a:endParaRPr>
          </a:p>
          <a:p>
            <a:pPr algn="just">
              <a:lnSpc>
                <a:spcPts val="1960"/>
              </a:lnSpc>
              <a:spcBef>
                <a:spcPct val="0"/>
              </a:spcBef>
            </a:pPr>
            <a:endParaRPr lang="en-US" sz="1400" dirty="0">
              <a:solidFill>
                <a:srgbClr val="FF1616"/>
              </a:solidFill>
              <a:latin typeface="Montserrat Bold"/>
            </a:endParaRPr>
          </a:p>
        </p:txBody>
      </p:sp>
      <p:pic>
        <p:nvPicPr>
          <p:cNvPr id="48" name="Picture 5">
            <a:extLst>
              <a:ext uri="{FF2B5EF4-FFF2-40B4-BE49-F238E27FC236}">
                <a16:creationId xmlns:a16="http://schemas.microsoft.com/office/drawing/2014/main" id="{EE092683-3355-469E-ADB0-F0FA0112EBB0}"/>
              </a:ext>
            </a:extLst>
          </p:cNvPr>
          <p:cNvPicPr>
            <a:picLocks noChangeAspect="1"/>
          </p:cNvPicPr>
          <p:nvPr/>
        </p:nvPicPr>
        <p:blipFill>
          <a:blip r:embed="rId3"/>
          <a:srcRect/>
          <a:stretch>
            <a:fillRect/>
          </a:stretch>
        </p:blipFill>
        <p:spPr>
          <a:xfrm>
            <a:off x="338301" y="1601853"/>
            <a:ext cx="1628911" cy="1230183"/>
          </a:xfrm>
          <a:prstGeom prst="rect">
            <a:avLst/>
          </a:prstGeom>
        </p:spPr>
      </p:pic>
      <p:pic>
        <p:nvPicPr>
          <p:cNvPr id="49" name="Picture 7">
            <a:extLst>
              <a:ext uri="{FF2B5EF4-FFF2-40B4-BE49-F238E27FC236}">
                <a16:creationId xmlns:a16="http://schemas.microsoft.com/office/drawing/2014/main" id="{87721E63-54A2-41FD-A69D-B53A0E72B741}"/>
              </a:ext>
            </a:extLst>
          </p:cNvPr>
          <p:cNvPicPr>
            <a:picLocks noChangeAspect="1"/>
          </p:cNvPicPr>
          <p:nvPr/>
        </p:nvPicPr>
        <p:blipFill>
          <a:blip r:embed="rId4"/>
          <a:srcRect/>
          <a:stretch>
            <a:fillRect/>
          </a:stretch>
        </p:blipFill>
        <p:spPr>
          <a:xfrm>
            <a:off x="1776202" y="2923675"/>
            <a:ext cx="1505498" cy="1233553"/>
          </a:xfrm>
          <a:prstGeom prst="rect">
            <a:avLst/>
          </a:prstGeom>
        </p:spPr>
      </p:pic>
      <p:pic>
        <p:nvPicPr>
          <p:cNvPr id="50" name="Picture 4">
            <a:extLst>
              <a:ext uri="{FF2B5EF4-FFF2-40B4-BE49-F238E27FC236}">
                <a16:creationId xmlns:a16="http://schemas.microsoft.com/office/drawing/2014/main" id="{1069512F-EB2B-47DB-91AB-9FC2935247A4}"/>
              </a:ext>
            </a:extLst>
          </p:cNvPr>
          <p:cNvPicPr>
            <a:picLocks noChangeAspect="1"/>
          </p:cNvPicPr>
          <p:nvPr/>
        </p:nvPicPr>
        <p:blipFill>
          <a:blip r:embed="rId5"/>
          <a:srcRect/>
          <a:stretch>
            <a:fillRect/>
          </a:stretch>
        </p:blipFill>
        <p:spPr>
          <a:xfrm>
            <a:off x="153860" y="4260476"/>
            <a:ext cx="2513969" cy="1775215"/>
          </a:xfrm>
          <a:prstGeom prst="rect">
            <a:avLst/>
          </a:prstGeom>
        </p:spPr>
      </p:pic>
      <p:sp>
        <p:nvSpPr>
          <p:cNvPr id="54" name="TextBox 28">
            <a:extLst>
              <a:ext uri="{FF2B5EF4-FFF2-40B4-BE49-F238E27FC236}">
                <a16:creationId xmlns:a16="http://schemas.microsoft.com/office/drawing/2014/main" id="{7A90B3B5-B2E7-4279-B757-A3C9EEF310BF}"/>
              </a:ext>
            </a:extLst>
          </p:cNvPr>
          <p:cNvSpPr txBox="1"/>
          <p:nvPr/>
        </p:nvSpPr>
        <p:spPr>
          <a:xfrm>
            <a:off x="2267553" y="6305283"/>
            <a:ext cx="2571431" cy="493212"/>
          </a:xfrm>
          <a:prstGeom prst="rect">
            <a:avLst/>
          </a:prstGeom>
        </p:spPr>
        <p:txBody>
          <a:bodyPr wrap="square" lIns="0" tIns="0" rIns="0" bIns="0" rtlCol="0" anchor="t">
            <a:spAutoFit/>
          </a:bodyPr>
          <a:lstStyle/>
          <a:p>
            <a:pPr algn="just">
              <a:lnSpc>
                <a:spcPts val="1962"/>
              </a:lnSpc>
            </a:pPr>
            <a:r>
              <a:rPr lang="sr-Cyrl-RS" sz="1401" dirty="0">
                <a:solidFill>
                  <a:srgbClr val="FF1616"/>
                </a:solidFill>
                <a:latin typeface="Montserrat Bold"/>
              </a:rPr>
              <a:t> </a:t>
            </a:r>
            <a:r>
              <a:rPr lang="sr-Cyrl-RS" sz="1600" dirty="0">
                <a:solidFill>
                  <a:srgbClr val="FF1616"/>
                </a:solidFill>
                <a:latin typeface="Montserrat Bold"/>
              </a:rPr>
              <a:t>Рек</a:t>
            </a:r>
            <a:r>
              <a:rPr lang="en-US" sz="1600" dirty="0">
                <a:solidFill>
                  <a:srgbClr val="FF1616"/>
                </a:solidFill>
                <a:latin typeface="Montserrat Bold"/>
              </a:rPr>
              <a:t> </a:t>
            </a:r>
            <a:r>
              <a:rPr lang="en-US" sz="1600" dirty="0" err="1">
                <a:solidFill>
                  <a:srgbClr val="FF1616"/>
                </a:solidFill>
                <a:latin typeface="Montserrat Bold"/>
              </a:rPr>
              <a:t>ормара</a:t>
            </a:r>
            <a:r>
              <a:rPr lang="sr-Cyrl-RS" sz="1600" dirty="0">
                <a:solidFill>
                  <a:srgbClr val="FF1616"/>
                </a:solidFill>
                <a:latin typeface="Montserrat Bold"/>
              </a:rPr>
              <a:t> </a:t>
            </a:r>
            <a:r>
              <a:rPr lang="pl-PL" sz="1401" dirty="0">
                <a:solidFill>
                  <a:srgbClr val="FF1616"/>
                </a:solidFill>
                <a:latin typeface="Montserrat Bold"/>
              </a:rPr>
              <a:t>
</a:t>
            </a:r>
            <a:endParaRPr lang="en-US" sz="1401" dirty="0">
              <a:solidFill>
                <a:srgbClr val="FF1616"/>
              </a:solidFill>
              <a:latin typeface="Montserrat Bold"/>
            </a:endParaRPr>
          </a:p>
        </p:txBody>
      </p:sp>
      <p:sp>
        <p:nvSpPr>
          <p:cNvPr id="55" name="TextBox 31">
            <a:extLst>
              <a:ext uri="{FF2B5EF4-FFF2-40B4-BE49-F238E27FC236}">
                <a16:creationId xmlns:a16="http://schemas.microsoft.com/office/drawing/2014/main" id="{534368EE-53FA-4DAC-866A-F7FDCA5E7D9B}"/>
              </a:ext>
            </a:extLst>
          </p:cNvPr>
          <p:cNvSpPr txBox="1"/>
          <p:nvPr/>
        </p:nvSpPr>
        <p:spPr>
          <a:xfrm>
            <a:off x="2395066" y="5484171"/>
            <a:ext cx="1512307" cy="839012"/>
          </a:xfrm>
          <a:prstGeom prst="rect">
            <a:avLst/>
          </a:prstGeom>
        </p:spPr>
        <p:txBody>
          <a:bodyPr lIns="0" tIns="0" rIns="0" bIns="0" rtlCol="0" anchor="t">
            <a:spAutoFit/>
          </a:bodyPr>
          <a:lstStyle/>
          <a:p>
            <a:pPr algn="ctr">
              <a:lnSpc>
                <a:spcPts val="3360"/>
              </a:lnSpc>
              <a:spcBef>
                <a:spcPct val="0"/>
              </a:spcBef>
            </a:pPr>
            <a:r>
              <a:rPr lang="en-US" sz="2399" dirty="0">
                <a:solidFill>
                  <a:srgbClr val="FFFFFF"/>
                </a:solidFill>
                <a:latin typeface="Montserrat Bold"/>
              </a:rPr>
              <a:t>                    </a:t>
            </a:r>
            <a:r>
              <a:rPr lang="sr-Cyrl-RS" sz="2399" dirty="0">
                <a:solidFill>
                  <a:srgbClr val="FFFFFF"/>
                </a:solidFill>
                <a:latin typeface="Montserrat Bold"/>
              </a:rPr>
              <a:t>1008</a:t>
            </a:r>
            <a:endParaRPr lang="en-US" sz="2399" dirty="0">
              <a:solidFill>
                <a:srgbClr val="FFFFFF"/>
              </a:solidFill>
              <a:latin typeface="Montserrat Bold"/>
            </a:endParaRPr>
          </a:p>
        </p:txBody>
      </p:sp>
      <p:sp>
        <p:nvSpPr>
          <p:cNvPr id="56" name="TextBox 27">
            <a:extLst>
              <a:ext uri="{FF2B5EF4-FFF2-40B4-BE49-F238E27FC236}">
                <a16:creationId xmlns:a16="http://schemas.microsoft.com/office/drawing/2014/main" id="{E1B60FDA-8399-4542-9E27-5635F5BED3C3}"/>
              </a:ext>
            </a:extLst>
          </p:cNvPr>
          <p:cNvSpPr txBox="1"/>
          <p:nvPr/>
        </p:nvSpPr>
        <p:spPr>
          <a:xfrm>
            <a:off x="-38774" y="5889906"/>
            <a:ext cx="1556157" cy="595419"/>
          </a:xfrm>
          <a:prstGeom prst="rect">
            <a:avLst/>
          </a:prstGeom>
        </p:spPr>
        <p:txBody>
          <a:bodyPr wrap="square" lIns="0" tIns="0" rIns="0" bIns="0" rtlCol="0" anchor="t">
            <a:spAutoFit/>
          </a:bodyPr>
          <a:lstStyle/>
          <a:p>
            <a:pPr algn="ctr">
              <a:lnSpc>
                <a:spcPts val="5352"/>
              </a:lnSpc>
              <a:spcBef>
                <a:spcPct val="0"/>
              </a:spcBef>
            </a:pPr>
            <a:r>
              <a:rPr lang="en-US" sz="2400" dirty="0">
                <a:solidFill>
                  <a:srgbClr val="FFFFFF"/>
                </a:solidFill>
                <a:latin typeface="Montserrat Bold"/>
              </a:rPr>
              <a:t>1.</a:t>
            </a:r>
            <a:r>
              <a:rPr lang="sr-Cyrl-RS" sz="2400" dirty="0">
                <a:solidFill>
                  <a:srgbClr val="FFFFFF"/>
                </a:solidFill>
                <a:latin typeface="Montserrat Bold"/>
              </a:rPr>
              <a:t>9</a:t>
            </a:r>
            <a:r>
              <a:rPr lang="en-US" sz="2400" dirty="0">
                <a:solidFill>
                  <a:srgbClr val="FFFFFF"/>
                </a:solidFill>
                <a:latin typeface="Montserrat Bold"/>
              </a:rPr>
              <a:t>00</a:t>
            </a:r>
            <a:r>
              <a:rPr lang="sr-Latn-RS" sz="2400" dirty="0">
                <a:solidFill>
                  <a:srgbClr val="FFFFFF"/>
                </a:solidFill>
                <a:latin typeface="Montserrat Bold"/>
              </a:rPr>
              <a:t> +</a:t>
            </a:r>
            <a:endParaRPr lang="en-US" sz="2400" dirty="0">
              <a:solidFill>
                <a:srgbClr val="FFFFFF"/>
              </a:solidFill>
              <a:latin typeface="Montserrat Bold"/>
            </a:endParaRPr>
          </a:p>
        </p:txBody>
      </p:sp>
      <p:sp>
        <p:nvSpPr>
          <p:cNvPr id="57" name="TextBox 32">
            <a:extLst>
              <a:ext uri="{FF2B5EF4-FFF2-40B4-BE49-F238E27FC236}">
                <a16:creationId xmlns:a16="http://schemas.microsoft.com/office/drawing/2014/main" id="{5926ED80-1A1A-4A1A-ACDA-2CE944A14DE3}"/>
              </a:ext>
            </a:extLst>
          </p:cNvPr>
          <p:cNvSpPr txBox="1"/>
          <p:nvPr/>
        </p:nvSpPr>
        <p:spPr>
          <a:xfrm>
            <a:off x="153861" y="6460024"/>
            <a:ext cx="2827742" cy="493212"/>
          </a:xfrm>
          <a:prstGeom prst="rect">
            <a:avLst/>
          </a:prstGeom>
        </p:spPr>
        <p:txBody>
          <a:bodyPr wrap="square" lIns="0" tIns="0" rIns="0" bIns="0" rtlCol="0" anchor="t">
            <a:spAutoFit/>
          </a:bodyPr>
          <a:lstStyle/>
          <a:p>
            <a:pPr algn="just">
              <a:lnSpc>
                <a:spcPts val="1962"/>
              </a:lnSpc>
            </a:pPr>
            <a:r>
              <a:rPr lang="sr-Cyrl-RS" sz="1401" dirty="0">
                <a:solidFill>
                  <a:srgbClr val="FF1616"/>
                </a:solidFill>
                <a:latin typeface="Montserrat Bold"/>
              </a:rPr>
              <a:t>Виртуелних сервера</a:t>
            </a:r>
            <a:endParaRPr lang="en-US" sz="1401" dirty="0">
              <a:solidFill>
                <a:srgbClr val="FF1616"/>
              </a:solidFill>
              <a:latin typeface="Montserrat Bold"/>
            </a:endParaRPr>
          </a:p>
          <a:p>
            <a:pPr algn="just">
              <a:lnSpc>
                <a:spcPts val="1960"/>
              </a:lnSpc>
              <a:spcBef>
                <a:spcPct val="0"/>
              </a:spcBef>
            </a:pPr>
            <a:endParaRPr lang="en-US" sz="1400" dirty="0">
              <a:solidFill>
                <a:srgbClr val="FF1616"/>
              </a:solidFill>
              <a:latin typeface="Montserrat Bold"/>
            </a:endParaRPr>
          </a:p>
        </p:txBody>
      </p:sp>
      <p:pic>
        <p:nvPicPr>
          <p:cNvPr id="58" name="Picture 8">
            <a:extLst>
              <a:ext uri="{FF2B5EF4-FFF2-40B4-BE49-F238E27FC236}">
                <a16:creationId xmlns:a16="http://schemas.microsoft.com/office/drawing/2014/main" id="{4DA6FC7C-BA4F-41C8-8422-E26DEC9E29FC}"/>
              </a:ext>
            </a:extLst>
          </p:cNvPr>
          <p:cNvPicPr>
            <a:picLocks noChangeAspect="1"/>
          </p:cNvPicPr>
          <p:nvPr/>
        </p:nvPicPr>
        <p:blipFill>
          <a:blip r:embed="rId6"/>
          <a:srcRect t="4354" b="4354"/>
          <a:stretch>
            <a:fillRect/>
          </a:stretch>
        </p:blipFill>
        <p:spPr>
          <a:xfrm>
            <a:off x="3951407" y="1648207"/>
            <a:ext cx="2144590" cy="1467402"/>
          </a:xfrm>
          <a:prstGeom prst="rect">
            <a:avLst/>
          </a:prstGeom>
        </p:spPr>
      </p:pic>
      <p:sp>
        <p:nvSpPr>
          <p:cNvPr id="59" name="TextBox 24">
            <a:extLst>
              <a:ext uri="{FF2B5EF4-FFF2-40B4-BE49-F238E27FC236}">
                <a16:creationId xmlns:a16="http://schemas.microsoft.com/office/drawing/2014/main" id="{849DD249-312E-4CDF-B5BE-07B4902DEE7C}"/>
              </a:ext>
            </a:extLst>
          </p:cNvPr>
          <p:cNvSpPr txBox="1"/>
          <p:nvPr/>
        </p:nvSpPr>
        <p:spPr>
          <a:xfrm>
            <a:off x="5879388" y="637712"/>
            <a:ext cx="2059536" cy="839012"/>
          </a:xfrm>
          <a:prstGeom prst="rect">
            <a:avLst/>
          </a:prstGeom>
        </p:spPr>
        <p:txBody>
          <a:bodyPr wrap="square" lIns="0" tIns="0" rIns="0" bIns="0" rtlCol="0" anchor="t">
            <a:spAutoFit/>
          </a:bodyPr>
          <a:lstStyle/>
          <a:p>
            <a:pPr algn="ctr">
              <a:lnSpc>
                <a:spcPts val="3360"/>
              </a:lnSpc>
              <a:spcBef>
                <a:spcPct val="0"/>
              </a:spcBef>
            </a:pPr>
            <a:r>
              <a:rPr lang="sr-Cyrl-RS" sz="2399" dirty="0">
                <a:solidFill>
                  <a:srgbClr val="FFFFFF"/>
                </a:solidFill>
                <a:latin typeface="Montserrat Bold"/>
              </a:rPr>
              <a:t>Физичка</a:t>
            </a:r>
          </a:p>
          <a:p>
            <a:pPr algn="ctr">
              <a:lnSpc>
                <a:spcPts val="3360"/>
              </a:lnSpc>
              <a:spcBef>
                <a:spcPct val="0"/>
              </a:spcBef>
            </a:pPr>
            <a:r>
              <a:rPr lang="sr-Cyrl-RS" sz="2399" dirty="0">
                <a:solidFill>
                  <a:srgbClr val="FFFFFF"/>
                </a:solidFill>
                <a:latin typeface="Montserrat Bold"/>
              </a:rPr>
              <a:t>      Логичка</a:t>
            </a:r>
            <a:r>
              <a:rPr lang="en-US" sz="2399" dirty="0">
                <a:solidFill>
                  <a:srgbClr val="FFFFFF"/>
                </a:solidFill>
                <a:latin typeface="Montserrat Bold"/>
              </a:rPr>
              <a:t> </a:t>
            </a:r>
          </a:p>
        </p:txBody>
      </p:sp>
      <p:sp>
        <p:nvSpPr>
          <p:cNvPr id="63" name="TextBox 62">
            <a:extLst>
              <a:ext uri="{FF2B5EF4-FFF2-40B4-BE49-F238E27FC236}">
                <a16:creationId xmlns:a16="http://schemas.microsoft.com/office/drawing/2014/main" id="{DEBD1D83-CF28-4F27-A8F1-05E3AB3F1662}"/>
              </a:ext>
            </a:extLst>
          </p:cNvPr>
          <p:cNvSpPr txBox="1"/>
          <p:nvPr/>
        </p:nvSpPr>
        <p:spPr>
          <a:xfrm>
            <a:off x="3755694" y="3452952"/>
            <a:ext cx="4364546" cy="584775"/>
          </a:xfrm>
          <a:prstGeom prst="rect">
            <a:avLst/>
          </a:prstGeom>
          <a:noFill/>
        </p:spPr>
        <p:txBody>
          <a:bodyPr wrap="square">
            <a:spAutoFit/>
          </a:bodyPr>
          <a:lstStyle/>
          <a:p>
            <a:r>
              <a:rPr lang="sr-Cyrl-RS" sz="1600" dirty="0">
                <a:solidFill>
                  <a:srgbClr val="FF1616"/>
                </a:solidFill>
                <a:latin typeface="Montserrat Bold"/>
              </a:rPr>
              <a:t>1. </a:t>
            </a:r>
            <a:r>
              <a:rPr lang="en-US" sz="1600" dirty="0">
                <a:solidFill>
                  <a:srgbClr val="FF1616"/>
                </a:solidFill>
                <a:latin typeface="Montserrat Bold"/>
              </a:rPr>
              <a:t>ISO 9001</a:t>
            </a:r>
            <a:r>
              <a:rPr lang="sr-Cyrl-RS" sz="1600" dirty="0">
                <a:solidFill>
                  <a:srgbClr val="FF1616"/>
                </a:solidFill>
                <a:latin typeface="Montserrat Bold"/>
              </a:rPr>
              <a:t> -</a:t>
            </a:r>
            <a:r>
              <a:rPr lang="en-US" sz="1600" dirty="0">
                <a:solidFill>
                  <a:srgbClr val="FF1616"/>
                </a:solidFill>
                <a:latin typeface="Montserrat Bold"/>
              </a:rPr>
              <a:t> </a:t>
            </a:r>
            <a:r>
              <a:rPr lang="sr-Cyrl-RS" sz="1600" dirty="0">
                <a:solidFill>
                  <a:srgbClr val="FF1616"/>
                </a:solidFill>
                <a:latin typeface="Montserrat Bold"/>
              </a:rPr>
              <a:t>међународни стандард за управљање квалитетом</a:t>
            </a:r>
            <a:endParaRPr lang="en-US" sz="1600" dirty="0">
              <a:solidFill>
                <a:srgbClr val="FF1616"/>
              </a:solidFill>
              <a:latin typeface="Montserrat Bold"/>
            </a:endParaRPr>
          </a:p>
        </p:txBody>
      </p:sp>
      <p:sp>
        <p:nvSpPr>
          <p:cNvPr id="64" name="TextBox 63">
            <a:extLst>
              <a:ext uri="{FF2B5EF4-FFF2-40B4-BE49-F238E27FC236}">
                <a16:creationId xmlns:a16="http://schemas.microsoft.com/office/drawing/2014/main" id="{7172C0CD-AE18-4848-89BE-27589BF83786}"/>
              </a:ext>
            </a:extLst>
          </p:cNvPr>
          <p:cNvSpPr txBox="1"/>
          <p:nvPr/>
        </p:nvSpPr>
        <p:spPr>
          <a:xfrm>
            <a:off x="3676667" y="4039115"/>
            <a:ext cx="4431557" cy="584775"/>
          </a:xfrm>
          <a:prstGeom prst="rect">
            <a:avLst/>
          </a:prstGeom>
          <a:noFill/>
        </p:spPr>
        <p:txBody>
          <a:bodyPr wrap="square">
            <a:spAutoFit/>
          </a:bodyPr>
          <a:lstStyle/>
          <a:p>
            <a:r>
              <a:rPr lang="sr-Cyrl-RS" sz="1400" dirty="0">
                <a:solidFill>
                  <a:srgbClr val="FF1616"/>
                </a:solidFill>
                <a:latin typeface="Montserrat Bold"/>
              </a:rPr>
              <a:t>2. </a:t>
            </a:r>
            <a:r>
              <a:rPr lang="en-US" sz="1600" dirty="0">
                <a:solidFill>
                  <a:srgbClr val="FF1616"/>
                </a:solidFill>
                <a:latin typeface="Montserrat Bold"/>
              </a:rPr>
              <a:t>ISO/IEC 27701:2019 </a:t>
            </a:r>
            <a:r>
              <a:rPr lang="sr-Cyrl-RS" sz="1600" dirty="0">
                <a:solidFill>
                  <a:srgbClr val="FF1616"/>
                </a:solidFill>
                <a:latin typeface="Montserrat Bold"/>
              </a:rPr>
              <a:t>– менаџмент приватношћу </a:t>
            </a:r>
            <a:endParaRPr lang="en-US" sz="1600" dirty="0">
              <a:solidFill>
                <a:srgbClr val="FF1616"/>
              </a:solidFill>
              <a:latin typeface="Montserrat Bold"/>
            </a:endParaRPr>
          </a:p>
        </p:txBody>
      </p:sp>
      <p:sp>
        <p:nvSpPr>
          <p:cNvPr id="65" name="TextBox 64">
            <a:extLst>
              <a:ext uri="{FF2B5EF4-FFF2-40B4-BE49-F238E27FC236}">
                <a16:creationId xmlns:a16="http://schemas.microsoft.com/office/drawing/2014/main" id="{A746D654-0DAD-4223-876F-E8FDAFACE097}"/>
              </a:ext>
            </a:extLst>
          </p:cNvPr>
          <p:cNvSpPr txBox="1"/>
          <p:nvPr/>
        </p:nvSpPr>
        <p:spPr>
          <a:xfrm>
            <a:off x="3657424" y="4602843"/>
            <a:ext cx="4355137" cy="584775"/>
          </a:xfrm>
          <a:prstGeom prst="rect">
            <a:avLst/>
          </a:prstGeom>
          <a:noFill/>
        </p:spPr>
        <p:txBody>
          <a:bodyPr wrap="square">
            <a:spAutoFit/>
          </a:bodyPr>
          <a:lstStyle/>
          <a:p>
            <a:r>
              <a:rPr lang="sr-Cyrl-RS" sz="1400" dirty="0">
                <a:solidFill>
                  <a:srgbClr val="FF1616"/>
                </a:solidFill>
                <a:latin typeface="Montserrat Bold"/>
              </a:rPr>
              <a:t>3.  </a:t>
            </a:r>
            <a:r>
              <a:rPr lang="en-US" sz="1600" dirty="0">
                <a:solidFill>
                  <a:srgbClr val="FF1616"/>
                </a:solidFill>
                <a:latin typeface="Montserrat Bold"/>
              </a:rPr>
              <a:t>ISO/IEC 27701:2019 </a:t>
            </a:r>
            <a:r>
              <a:rPr lang="sr-Cyrl-RS" sz="1600" dirty="0">
                <a:solidFill>
                  <a:srgbClr val="FF1616"/>
                </a:solidFill>
                <a:latin typeface="Montserrat Bold"/>
              </a:rPr>
              <a:t>– менаџмент приватношћу </a:t>
            </a:r>
            <a:endParaRPr lang="en-US" sz="1600" dirty="0">
              <a:solidFill>
                <a:srgbClr val="FF1616"/>
              </a:solidFill>
              <a:latin typeface="Montserrat Bold"/>
            </a:endParaRPr>
          </a:p>
        </p:txBody>
      </p:sp>
      <p:sp>
        <p:nvSpPr>
          <p:cNvPr id="66" name="TextBox 25">
            <a:extLst>
              <a:ext uri="{FF2B5EF4-FFF2-40B4-BE49-F238E27FC236}">
                <a16:creationId xmlns:a16="http://schemas.microsoft.com/office/drawing/2014/main" id="{D83C4038-74F2-4E92-93E1-BEE889641B46}"/>
              </a:ext>
            </a:extLst>
          </p:cNvPr>
          <p:cNvSpPr txBox="1"/>
          <p:nvPr/>
        </p:nvSpPr>
        <p:spPr>
          <a:xfrm>
            <a:off x="8579820" y="512912"/>
            <a:ext cx="2932509" cy="493212"/>
          </a:xfrm>
          <a:prstGeom prst="rect">
            <a:avLst/>
          </a:prstGeom>
        </p:spPr>
        <p:txBody>
          <a:bodyPr lIns="0" tIns="0" rIns="0" bIns="0" rtlCol="0" anchor="t">
            <a:spAutoFit/>
          </a:bodyPr>
          <a:lstStyle/>
          <a:p>
            <a:pPr algn="ctr">
              <a:lnSpc>
                <a:spcPts val="1960"/>
              </a:lnSpc>
            </a:pPr>
            <a:r>
              <a:rPr lang="sr-Cyrl-RS" sz="1400" dirty="0">
                <a:solidFill>
                  <a:srgbClr val="FF1616"/>
                </a:solidFill>
                <a:latin typeface="Montserrat Bold"/>
              </a:rPr>
              <a:t>За све системе је обезбеђена </a:t>
            </a:r>
            <a:r>
              <a:rPr lang="sr-Cyrl-RS" sz="1400" dirty="0" err="1">
                <a:solidFill>
                  <a:srgbClr val="FF1616"/>
                </a:solidFill>
                <a:latin typeface="Montserrat Bold"/>
              </a:rPr>
              <a:t>редудантност</a:t>
            </a:r>
            <a:endParaRPr lang="en-US" sz="1400" dirty="0">
              <a:solidFill>
                <a:srgbClr val="FF1616"/>
              </a:solidFill>
              <a:latin typeface="Montserrat Bold"/>
            </a:endParaRPr>
          </a:p>
        </p:txBody>
      </p:sp>
    </p:spTree>
    <p:extLst>
      <p:ext uri="{BB962C8B-B14F-4D97-AF65-F5344CB8AC3E}">
        <p14:creationId xmlns:p14="http://schemas.microsoft.com/office/powerpoint/2010/main" val="3116304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CD758F96-5A7E-461B-991E-3628FDF22DAA}"/>
              </a:ext>
            </a:extLst>
          </p:cNvPr>
          <p:cNvPicPr>
            <a:picLocks noChangeAspect="1"/>
          </p:cNvPicPr>
          <p:nvPr/>
        </p:nvPicPr>
        <p:blipFill>
          <a:blip r:embed="rId2"/>
          <a:srcRect/>
          <a:stretch>
            <a:fillRect/>
          </a:stretch>
        </p:blipFill>
        <p:spPr>
          <a:xfrm>
            <a:off x="163566" y="1329895"/>
            <a:ext cx="3493141" cy="2638083"/>
          </a:xfrm>
          <a:prstGeom prst="rect">
            <a:avLst/>
          </a:prstGeom>
        </p:spPr>
      </p:pic>
      <p:pic>
        <p:nvPicPr>
          <p:cNvPr id="6" name="Picture 6">
            <a:extLst>
              <a:ext uri="{FF2B5EF4-FFF2-40B4-BE49-F238E27FC236}">
                <a16:creationId xmlns:a16="http://schemas.microsoft.com/office/drawing/2014/main" id="{10A576F6-AC9C-45CA-8FAD-AB71CCCC02EE}"/>
              </a:ext>
            </a:extLst>
          </p:cNvPr>
          <p:cNvPicPr>
            <a:picLocks noChangeAspect="1"/>
          </p:cNvPicPr>
          <p:nvPr/>
        </p:nvPicPr>
        <p:blipFill>
          <a:blip r:embed="rId3"/>
          <a:srcRect/>
          <a:stretch>
            <a:fillRect/>
          </a:stretch>
        </p:blipFill>
        <p:spPr>
          <a:xfrm>
            <a:off x="163566" y="4064659"/>
            <a:ext cx="3493141" cy="1724147"/>
          </a:xfrm>
          <a:prstGeom prst="rect">
            <a:avLst/>
          </a:prstGeom>
        </p:spPr>
      </p:pic>
      <p:pic>
        <p:nvPicPr>
          <p:cNvPr id="7" name="Picture 7">
            <a:extLst>
              <a:ext uri="{FF2B5EF4-FFF2-40B4-BE49-F238E27FC236}">
                <a16:creationId xmlns:a16="http://schemas.microsoft.com/office/drawing/2014/main" id="{5E3343A0-2363-467F-BBEF-E9C49A202F74}"/>
              </a:ext>
            </a:extLst>
          </p:cNvPr>
          <p:cNvPicPr>
            <a:picLocks noChangeAspect="1"/>
          </p:cNvPicPr>
          <p:nvPr/>
        </p:nvPicPr>
        <p:blipFill>
          <a:blip r:embed="rId4"/>
          <a:srcRect/>
          <a:stretch>
            <a:fillRect/>
          </a:stretch>
        </p:blipFill>
        <p:spPr>
          <a:xfrm>
            <a:off x="8301146" y="1325166"/>
            <a:ext cx="3640785" cy="2722083"/>
          </a:xfrm>
          <a:prstGeom prst="rect">
            <a:avLst/>
          </a:prstGeom>
        </p:spPr>
      </p:pic>
      <p:pic>
        <p:nvPicPr>
          <p:cNvPr id="8" name="Picture 8">
            <a:extLst>
              <a:ext uri="{FF2B5EF4-FFF2-40B4-BE49-F238E27FC236}">
                <a16:creationId xmlns:a16="http://schemas.microsoft.com/office/drawing/2014/main" id="{E6121D97-0D34-4ADF-9361-20AAA60EDB6E}"/>
              </a:ext>
            </a:extLst>
          </p:cNvPr>
          <p:cNvPicPr>
            <a:picLocks noChangeAspect="1"/>
          </p:cNvPicPr>
          <p:nvPr/>
        </p:nvPicPr>
        <p:blipFill>
          <a:blip r:embed="rId5"/>
          <a:srcRect b="13598"/>
          <a:stretch>
            <a:fillRect/>
          </a:stretch>
        </p:blipFill>
        <p:spPr>
          <a:xfrm>
            <a:off x="8301146" y="4165066"/>
            <a:ext cx="3640785" cy="1623740"/>
          </a:xfrm>
          <a:prstGeom prst="rect">
            <a:avLst/>
          </a:prstGeom>
        </p:spPr>
      </p:pic>
      <p:sp>
        <p:nvSpPr>
          <p:cNvPr id="10" name="TextBox 10">
            <a:extLst>
              <a:ext uri="{FF2B5EF4-FFF2-40B4-BE49-F238E27FC236}">
                <a16:creationId xmlns:a16="http://schemas.microsoft.com/office/drawing/2014/main" id="{1743E68B-8E59-4374-9AC4-B07C8FFCDE14}"/>
              </a:ext>
            </a:extLst>
          </p:cNvPr>
          <p:cNvSpPr txBox="1"/>
          <p:nvPr/>
        </p:nvSpPr>
        <p:spPr>
          <a:xfrm>
            <a:off x="1447252" y="142443"/>
            <a:ext cx="9688575" cy="551433"/>
          </a:xfrm>
          <a:prstGeom prst="rect">
            <a:avLst/>
          </a:prstGeom>
        </p:spPr>
        <p:txBody>
          <a:bodyPr wrap="square" lIns="0" tIns="0" rIns="0" bIns="0" rtlCol="0" anchor="t">
            <a:spAutoFit/>
          </a:bodyPr>
          <a:lstStyle/>
          <a:p>
            <a:pPr algn="ctr">
              <a:lnSpc>
                <a:spcPts val="4340"/>
              </a:lnSpc>
              <a:spcBef>
                <a:spcPct val="0"/>
              </a:spcBef>
            </a:pPr>
            <a:r>
              <a:rPr lang="en-US" sz="3600" b="1" dirty="0" err="1">
                <a:solidFill>
                  <a:schemeClr val="accent5">
                    <a:lumMod val="50000"/>
                  </a:schemeClr>
                </a:solidFill>
              </a:rPr>
              <a:t>Државни</a:t>
            </a:r>
            <a:r>
              <a:rPr lang="en-US" sz="3600" b="1" dirty="0">
                <a:solidFill>
                  <a:schemeClr val="accent5">
                    <a:lumMod val="50000"/>
                  </a:schemeClr>
                </a:solidFill>
              </a:rPr>
              <a:t> </a:t>
            </a:r>
            <a:r>
              <a:rPr lang="sr-Cyrl-BA" sz="3600" b="1" dirty="0">
                <a:solidFill>
                  <a:schemeClr val="accent5">
                    <a:lumMod val="50000"/>
                  </a:schemeClr>
                </a:solidFill>
              </a:rPr>
              <a:t>Д</a:t>
            </a:r>
            <a:r>
              <a:rPr lang="en-US" sz="3600" b="1" dirty="0" err="1">
                <a:solidFill>
                  <a:schemeClr val="accent5">
                    <a:lumMod val="50000"/>
                  </a:schemeClr>
                </a:solidFill>
              </a:rPr>
              <a:t>ата</a:t>
            </a:r>
            <a:r>
              <a:rPr lang="en-US" sz="3600" b="1" dirty="0">
                <a:solidFill>
                  <a:schemeClr val="accent5">
                    <a:lumMod val="50000"/>
                  </a:schemeClr>
                </a:solidFill>
              </a:rPr>
              <a:t> </a:t>
            </a:r>
            <a:r>
              <a:rPr lang="en-US" sz="3600" b="1" dirty="0" err="1">
                <a:solidFill>
                  <a:schemeClr val="accent5">
                    <a:lumMod val="50000"/>
                  </a:schemeClr>
                </a:solidFill>
              </a:rPr>
              <a:t>центар</a:t>
            </a:r>
            <a:r>
              <a:rPr lang="en-US" sz="3600" b="1" dirty="0">
                <a:solidFill>
                  <a:schemeClr val="accent5">
                    <a:lumMod val="50000"/>
                  </a:schemeClr>
                </a:solidFill>
              </a:rPr>
              <a:t> - </a:t>
            </a:r>
            <a:r>
              <a:rPr lang="en-US" sz="3600" b="1" dirty="0" err="1">
                <a:solidFill>
                  <a:schemeClr val="accent5">
                    <a:lumMod val="50000"/>
                  </a:schemeClr>
                </a:solidFill>
              </a:rPr>
              <a:t>Београд</a:t>
            </a:r>
            <a:endParaRPr lang="en-US" sz="3600" b="1" dirty="0">
              <a:solidFill>
                <a:schemeClr val="accent5">
                  <a:lumMod val="50000"/>
                </a:schemeClr>
              </a:solidFill>
            </a:endParaRPr>
          </a:p>
        </p:txBody>
      </p:sp>
      <p:sp>
        <p:nvSpPr>
          <p:cNvPr id="12" name="TextBox 12">
            <a:extLst>
              <a:ext uri="{FF2B5EF4-FFF2-40B4-BE49-F238E27FC236}">
                <a16:creationId xmlns:a16="http://schemas.microsoft.com/office/drawing/2014/main" id="{3B6B7028-2CE4-47E3-8B23-E498885FC236}"/>
              </a:ext>
            </a:extLst>
          </p:cNvPr>
          <p:cNvSpPr txBox="1"/>
          <p:nvPr/>
        </p:nvSpPr>
        <p:spPr>
          <a:xfrm>
            <a:off x="3849757" y="1349339"/>
            <a:ext cx="4330934" cy="2773195"/>
          </a:xfrm>
          <a:prstGeom prst="rect">
            <a:avLst/>
          </a:prstGeom>
        </p:spPr>
        <p:txBody>
          <a:bodyPr lIns="0" tIns="0" rIns="0" bIns="0" rtlCol="0" anchor="t">
            <a:spAutoFit/>
          </a:bodyPr>
          <a:lstStyle/>
          <a:p>
            <a:pPr>
              <a:lnSpc>
                <a:spcPts val="1825"/>
              </a:lnSpc>
              <a:spcBef>
                <a:spcPct val="0"/>
              </a:spcBef>
            </a:pPr>
            <a:r>
              <a:rPr lang="en-US" dirty="0" err="1">
                <a:solidFill>
                  <a:schemeClr val="accent5">
                    <a:lumMod val="50000"/>
                  </a:schemeClr>
                </a:solidFill>
                <a:latin typeface="Calibri" panose="020F0502020204030204"/>
              </a:rPr>
              <a:t>Државни</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дата</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центар</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поседује</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више</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од</a:t>
            </a:r>
            <a:r>
              <a:rPr lang="en-US" dirty="0">
                <a:solidFill>
                  <a:schemeClr val="accent5">
                    <a:lumMod val="50000"/>
                  </a:schemeClr>
                </a:solidFill>
                <a:latin typeface="Calibri" panose="020F0502020204030204"/>
              </a:rPr>
              <a:t> 50 Rack </a:t>
            </a:r>
            <a:r>
              <a:rPr lang="en-US" dirty="0" err="1">
                <a:solidFill>
                  <a:schemeClr val="accent5">
                    <a:lumMod val="50000"/>
                  </a:schemeClr>
                </a:solidFill>
                <a:latin typeface="Calibri" panose="020F0502020204030204"/>
              </a:rPr>
              <a:t>ормара</a:t>
            </a:r>
            <a:r>
              <a:rPr lang="sr-Cyrl-RS" dirty="0">
                <a:solidFill>
                  <a:schemeClr val="accent5">
                    <a:lumMod val="50000"/>
                  </a:schemeClr>
                </a:solidFill>
                <a:latin typeface="Calibri" panose="020F0502020204030204"/>
              </a:rPr>
              <a:t> и више од 1.500 виртуелних сервера.</a:t>
            </a:r>
            <a:endParaRPr lang="en-US" dirty="0">
              <a:solidFill>
                <a:schemeClr val="accent5">
                  <a:lumMod val="50000"/>
                </a:schemeClr>
              </a:solidFill>
              <a:latin typeface="Calibri" panose="020F0502020204030204"/>
            </a:endParaRPr>
          </a:p>
          <a:p>
            <a:pPr algn="ctr">
              <a:lnSpc>
                <a:spcPts val="1825"/>
              </a:lnSpc>
              <a:spcBef>
                <a:spcPct val="0"/>
              </a:spcBef>
            </a:pPr>
            <a:endParaRPr lang="en-US" dirty="0">
              <a:solidFill>
                <a:schemeClr val="accent5">
                  <a:lumMod val="50000"/>
                </a:schemeClr>
              </a:solidFill>
              <a:latin typeface="Calibri" panose="020F0502020204030204"/>
            </a:endParaRPr>
          </a:p>
          <a:p>
            <a:pPr>
              <a:lnSpc>
                <a:spcPts val="1825"/>
              </a:lnSpc>
              <a:spcBef>
                <a:spcPct val="0"/>
              </a:spcBef>
            </a:pPr>
            <a:r>
              <a:rPr lang="en-US" dirty="0" err="1">
                <a:solidFill>
                  <a:schemeClr val="accent5">
                    <a:lumMod val="50000"/>
                  </a:schemeClr>
                </a:solidFill>
                <a:latin typeface="Calibri" panose="020F0502020204030204"/>
              </a:rPr>
              <a:t>Државним</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органи</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могу</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да</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смештају</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своју</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опрему</a:t>
            </a:r>
            <a:r>
              <a:rPr lang="en-US" dirty="0">
                <a:solidFill>
                  <a:schemeClr val="accent5">
                    <a:lumMod val="50000"/>
                  </a:schemeClr>
                </a:solidFill>
                <a:latin typeface="Calibri" panose="020F0502020204030204"/>
              </a:rPr>
              <a:t> у ДЦ</a:t>
            </a:r>
            <a:r>
              <a:rPr lang="sr-Cyrl-RS" dirty="0">
                <a:solidFill>
                  <a:schemeClr val="accent5">
                    <a:lumMod val="50000"/>
                  </a:schemeClr>
                </a:solidFill>
                <a:latin typeface="Calibri" panose="020F0502020204030204"/>
              </a:rPr>
              <a:t> (</a:t>
            </a:r>
            <a:r>
              <a:rPr lang="sr-Latn-RS" dirty="0">
                <a:solidFill>
                  <a:schemeClr val="accent5">
                    <a:lumMod val="50000"/>
                  </a:schemeClr>
                </a:solidFill>
                <a:latin typeface="Calibri" panose="020F0502020204030204"/>
              </a:rPr>
              <a:t>Telehousing)</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или</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да</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користе</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виртуелне</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серверске</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ресурсе</a:t>
            </a:r>
            <a:r>
              <a:rPr lang="en-US" dirty="0">
                <a:solidFill>
                  <a:schemeClr val="accent5">
                    <a:lumMod val="50000"/>
                  </a:schemeClr>
                </a:solidFill>
                <a:latin typeface="Calibri" panose="020F0502020204030204"/>
              </a:rPr>
              <a:t> у </a:t>
            </a:r>
            <a:r>
              <a:rPr lang="en-US" dirty="0" err="1">
                <a:solidFill>
                  <a:schemeClr val="accent5">
                    <a:lumMod val="50000"/>
                  </a:schemeClr>
                </a:solidFill>
                <a:latin typeface="Calibri" panose="020F0502020204030204"/>
              </a:rPr>
              <a:t>Државном</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клауду</a:t>
            </a:r>
            <a:r>
              <a:rPr lang="sr-Latn-RS" dirty="0">
                <a:solidFill>
                  <a:schemeClr val="accent5">
                    <a:lumMod val="50000"/>
                  </a:schemeClr>
                </a:solidFill>
                <a:latin typeface="Calibri" panose="020F0502020204030204"/>
              </a:rPr>
              <a:t> (IaaS).</a:t>
            </a:r>
            <a:endParaRPr lang="en-US" dirty="0">
              <a:solidFill>
                <a:schemeClr val="accent5">
                  <a:lumMod val="50000"/>
                </a:schemeClr>
              </a:solidFill>
              <a:latin typeface="Calibri" panose="020F0502020204030204"/>
            </a:endParaRPr>
          </a:p>
          <a:p>
            <a:pPr algn="ctr">
              <a:lnSpc>
                <a:spcPts val="1825"/>
              </a:lnSpc>
              <a:spcBef>
                <a:spcPct val="0"/>
              </a:spcBef>
            </a:pPr>
            <a:endParaRPr lang="en-US" dirty="0">
              <a:solidFill>
                <a:srgbClr val="002060"/>
              </a:solidFill>
              <a:latin typeface="Mont Thin Bold"/>
            </a:endParaRPr>
          </a:p>
          <a:p>
            <a:pPr algn="ctr">
              <a:lnSpc>
                <a:spcPts val="1825"/>
              </a:lnSpc>
              <a:spcBef>
                <a:spcPct val="0"/>
              </a:spcBef>
            </a:pPr>
            <a:endParaRPr lang="en-US" dirty="0">
              <a:solidFill>
                <a:srgbClr val="002060"/>
              </a:solidFill>
              <a:latin typeface="Mont Thin Bold"/>
            </a:endParaRPr>
          </a:p>
          <a:p>
            <a:pPr algn="ctr">
              <a:lnSpc>
                <a:spcPts val="1825"/>
              </a:lnSpc>
              <a:spcBef>
                <a:spcPct val="0"/>
              </a:spcBef>
            </a:pPr>
            <a:endParaRPr lang="en-US" dirty="0">
              <a:solidFill>
                <a:srgbClr val="002060"/>
              </a:solidFill>
              <a:latin typeface="Mont Thin Bold"/>
            </a:endParaRPr>
          </a:p>
          <a:p>
            <a:pPr algn="ctr">
              <a:lnSpc>
                <a:spcPts val="1825"/>
              </a:lnSpc>
              <a:spcBef>
                <a:spcPct val="0"/>
              </a:spcBef>
            </a:pPr>
            <a:r>
              <a:rPr lang="en-US" dirty="0">
                <a:solidFill>
                  <a:srgbClr val="002060"/>
                </a:solidFill>
                <a:latin typeface="Mont Thin Bold"/>
              </a:rPr>
              <a:t> </a:t>
            </a:r>
          </a:p>
        </p:txBody>
      </p:sp>
      <p:sp>
        <p:nvSpPr>
          <p:cNvPr id="13" name="TextBox 13">
            <a:extLst>
              <a:ext uri="{FF2B5EF4-FFF2-40B4-BE49-F238E27FC236}">
                <a16:creationId xmlns:a16="http://schemas.microsoft.com/office/drawing/2014/main" id="{26375C17-8D65-44DC-92BC-3F5E69FD3061}"/>
              </a:ext>
            </a:extLst>
          </p:cNvPr>
          <p:cNvSpPr txBox="1"/>
          <p:nvPr/>
        </p:nvSpPr>
        <p:spPr>
          <a:xfrm>
            <a:off x="3890855" y="3675686"/>
            <a:ext cx="3839663" cy="3039871"/>
          </a:xfrm>
          <a:prstGeom prst="rect">
            <a:avLst/>
          </a:prstGeom>
        </p:spPr>
        <p:txBody>
          <a:bodyPr lIns="0" tIns="0" rIns="0" bIns="0" rtlCol="0" anchor="t">
            <a:spAutoFit/>
          </a:bodyPr>
          <a:lstStyle/>
          <a:p>
            <a:pPr algn="ctr">
              <a:lnSpc>
                <a:spcPts val="1746"/>
              </a:lnSpc>
              <a:spcBef>
                <a:spcPct val="0"/>
              </a:spcBef>
            </a:pPr>
            <a:r>
              <a:rPr lang="en-US" dirty="0">
                <a:solidFill>
                  <a:schemeClr val="accent5">
                    <a:lumMod val="50000"/>
                  </a:schemeClr>
                </a:solidFill>
                <a:latin typeface="Calibri" panose="020F0502020204030204"/>
              </a:rPr>
              <a:t>Матичне књиге</a:t>
            </a:r>
          </a:p>
          <a:p>
            <a:pPr algn="ctr">
              <a:lnSpc>
                <a:spcPts val="1746"/>
              </a:lnSpc>
              <a:spcBef>
                <a:spcPct val="0"/>
              </a:spcBef>
            </a:pPr>
            <a:r>
              <a:rPr lang="en-US" dirty="0" err="1">
                <a:solidFill>
                  <a:schemeClr val="accent5">
                    <a:lumMod val="50000"/>
                  </a:schemeClr>
                </a:solidFill>
                <a:latin typeface="Calibri" panose="020F0502020204030204"/>
              </a:rPr>
              <a:t>Држављанства</a:t>
            </a:r>
            <a:endParaRPr lang="en-US" dirty="0">
              <a:solidFill>
                <a:schemeClr val="accent5">
                  <a:lumMod val="50000"/>
                </a:schemeClr>
              </a:solidFill>
              <a:latin typeface="Calibri" panose="020F0502020204030204"/>
            </a:endParaRPr>
          </a:p>
          <a:p>
            <a:pPr algn="ctr">
              <a:lnSpc>
                <a:spcPts val="1746"/>
              </a:lnSpc>
              <a:spcBef>
                <a:spcPct val="0"/>
              </a:spcBef>
            </a:pPr>
            <a:r>
              <a:rPr lang="en-US" dirty="0" err="1">
                <a:solidFill>
                  <a:schemeClr val="accent5">
                    <a:lumMod val="50000"/>
                  </a:schemeClr>
                </a:solidFill>
                <a:latin typeface="Calibri" panose="020F0502020204030204"/>
              </a:rPr>
              <a:t>Бирачки</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списак</a:t>
            </a:r>
            <a:endParaRPr lang="en-US" dirty="0">
              <a:solidFill>
                <a:schemeClr val="accent5">
                  <a:lumMod val="50000"/>
                </a:schemeClr>
              </a:solidFill>
              <a:latin typeface="Calibri" panose="020F0502020204030204"/>
            </a:endParaRPr>
          </a:p>
          <a:p>
            <a:pPr algn="ctr">
              <a:lnSpc>
                <a:spcPts val="1746"/>
              </a:lnSpc>
              <a:spcBef>
                <a:spcPct val="0"/>
              </a:spcBef>
            </a:pPr>
            <a:r>
              <a:rPr lang="en-US" dirty="0">
                <a:solidFill>
                  <a:schemeClr val="accent5">
                    <a:lumMod val="50000"/>
                  </a:schemeClr>
                </a:solidFill>
                <a:latin typeface="Calibri" panose="020F0502020204030204"/>
              </a:rPr>
              <a:t>ЦРОСО</a:t>
            </a:r>
          </a:p>
          <a:p>
            <a:pPr algn="ctr">
              <a:lnSpc>
                <a:spcPts val="1746"/>
              </a:lnSpc>
              <a:spcBef>
                <a:spcPct val="0"/>
              </a:spcBef>
            </a:pPr>
            <a:r>
              <a:rPr lang="en-US" dirty="0" err="1">
                <a:solidFill>
                  <a:schemeClr val="accent5">
                    <a:lumMod val="50000"/>
                  </a:schemeClr>
                </a:solidFill>
                <a:latin typeface="Calibri" panose="020F0502020204030204"/>
              </a:rPr>
              <a:t>Централни</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регистар</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становништва</a:t>
            </a:r>
            <a:endParaRPr lang="en-US" dirty="0">
              <a:solidFill>
                <a:schemeClr val="accent5">
                  <a:lumMod val="50000"/>
                </a:schemeClr>
              </a:solidFill>
              <a:latin typeface="Calibri" panose="020F0502020204030204"/>
            </a:endParaRPr>
          </a:p>
          <a:p>
            <a:pPr algn="ctr">
              <a:lnSpc>
                <a:spcPts val="1746"/>
              </a:lnSpc>
              <a:spcBef>
                <a:spcPct val="0"/>
              </a:spcBef>
            </a:pPr>
            <a:r>
              <a:rPr lang="en-US" dirty="0" err="1">
                <a:solidFill>
                  <a:schemeClr val="accent5">
                    <a:lumMod val="50000"/>
                  </a:schemeClr>
                </a:solidFill>
                <a:latin typeface="Calibri" panose="020F0502020204030204"/>
              </a:rPr>
              <a:t>Јединствени</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информациони</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систем</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просвете</a:t>
            </a:r>
            <a:endParaRPr lang="en-US" dirty="0">
              <a:solidFill>
                <a:schemeClr val="accent5">
                  <a:lumMod val="50000"/>
                </a:schemeClr>
              </a:solidFill>
              <a:latin typeface="Calibri" panose="020F0502020204030204"/>
            </a:endParaRPr>
          </a:p>
          <a:p>
            <a:pPr algn="ctr">
              <a:lnSpc>
                <a:spcPts val="1746"/>
              </a:lnSpc>
              <a:spcBef>
                <a:spcPct val="0"/>
              </a:spcBef>
            </a:pPr>
            <a:r>
              <a:rPr lang="en-US" dirty="0" err="1">
                <a:solidFill>
                  <a:schemeClr val="accent5">
                    <a:lumMod val="50000"/>
                  </a:schemeClr>
                </a:solidFill>
                <a:latin typeface="Calibri" panose="020F0502020204030204"/>
              </a:rPr>
              <a:t>еИнспектор</a:t>
            </a:r>
            <a:endParaRPr lang="en-US" dirty="0">
              <a:solidFill>
                <a:schemeClr val="accent5">
                  <a:lumMod val="50000"/>
                </a:schemeClr>
              </a:solidFill>
              <a:latin typeface="Calibri" panose="020F0502020204030204"/>
            </a:endParaRPr>
          </a:p>
          <a:p>
            <a:pPr algn="ctr">
              <a:lnSpc>
                <a:spcPts val="1746"/>
              </a:lnSpc>
              <a:spcBef>
                <a:spcPct val="0"/>
              </a:spcBef>
            </a:pPr>
            <a:r>
              <a:rPr lang="en-US" dirty="0" err="1">
                <a:solidFill>
                  <a:schemeClr val="accent5">
                    <a:lumMod val="50000"/>
                  </a:schemeClr>
                </a:solidFill>
                <a:latin typeface="Calibri" panose="020F0502020204030204"/>
              </a:rPr>
              <a:t>Локална</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пореска</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администрација</a:t>
            </a:r>
            <a:endParaRPr lang="en-US" dirty="0">
              <a:solidFill>
                <a:schemeClr val="accent5">
                  <a:lumMod val="50000"/>
                </a:schemeClr>
              </a:solidFill>
              <a:latin typeface="Calibri" panose="020F0502020204030204"/>
            </a:endParaRPr>
          </a:p>
          <a:p>
            <a:pPr algn="ctr">
              <a:lnSpc>
                <a:spcPts val="1746"/>
              </a:lnSpc>
              <a:spcBef>
                <a:spcPct val="0"/>
              </a:spcBef>
            </a:pPr>
            <a:r>
              <a:rPr lang="en-US" dirty="0">
                <a:solidFill>
                  <a:schemeClr val="accent5">
                    <a:lumMod val="50000"/>
                  </a:schemeClr>
                </a:solidFill>
                <a:latin typeface="Calibri" panose="020F0502020204030204"/>
              </a:rPr>
              <a:t>Управа за </a:t>
            </a:r>
            <a:r>
              <a:rPr lang="en-US" dirty="0" err="1">
                <a:solidFill>
                  <a:schemeClr val="accent5">
                    <a:lumMod val="50000"/>
                  </a:schemeClr>
                </a:solidFill>
                <a:latin typeface="Calibri" panose="020F0502020204030204"/>
              </a:rPr>
              <a:t>спречавање</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прања</a:t>
            </a:r>
            <a:r>
              <a:rPr lang="en-US" dirty="0">
                <a:solidFill>
                  <a:schemeClr val="accent5">
                    <a:lumMod val="50000"/>
                  </a:schemeClr>
                </a:solidFill>
                <a:latin typeface="Calibri" panose="020F0502020204030204"/>
              </a:rPr>
              <a:t> </a:t>
            </a:r>
            <a:r>
              <a:rPr lang="en-US" dirty="0" err="1">
                <a:solidFill>
                  <a:schemeClr val="accent5">
                    <a:lumMod val="50000"/>
                  </a:schemeClr>
                </a:solidFill>
                <a:latin typeface="Calibri" panose="020F0502020204030204"/>
              </a:rPr>
              <a:t>новца</a:t>
            </a:r>
            <a:endParaRPr lang="en-US" dirty="0">
              <a:solidFill>
                <a:schemeClr val="accent5">
                  <a:lumMod val="50000"/>
                </a:schemeClr>
              </a:solidFill>
              <a:latin typeface="Calibri" panose="020F0502020204030204"/>
            </a:endParaRPr>
          </a:p>
          <a:p>
            <a:pPr algn="ctr">
              <a:lnSpc>
                <a:spcPts val="1746"/>
              </a:lnSpc>
              <a:spcBef>
                <a:spcPct val="0"/>
              </a:spcBef>
            </a:pPr>
            <a:endParaRPr lang="en-US" sz="1600" dirty="0">
              <a:solidFill>
                <a:srgbClr val="002060"/>
              </a:solidFill>
              <a:latin typeface="Mont Thin Bold"/>
            </a:endParaRPr>
          </a:p>
          <a:p>
            <a:pPr algn="ctr">
              <a:lnSpc>
                <a:spcPts val="1746"/>
              </a:lnSpc>
              <a:spcBef>
                <a:spcPct val="0"/>
              </a:spcBef>
            </a:pPr>
            <a:endParaRPr lang="en-US" sz="1600" dirty="0">
              <a:solidFill>
                <a:srgbClr val="002060"/>
              </a:solidFill>
              <a:latin typeface="Mont Thin Bold"/>
            </a:endParaRPr>
          </a:p>
          <a:p>
            <a:pPr algn="ctr">
              <a:lnSpc>
                <a:spcPts val="1746"/>
              </a:lnSpc>
              <a:spcBef>
                <a:spcPct val="0"/>
              </a:spcBef>
            </a:pPr>
            <a:endParaRPr lang="en-US" sz="1247" dirty="0">
              <a:solidFill>
                <a:srgbClr val="002060"/>
              </a:solidFill>
              <a:latin typeface="Mont Thin Bold"/>
            </a:endParaRPr>
          </a:p>
          <a:p>
            <a:pPr algn="ctr">
              <a:lnSpc>
                <a:spcPts val="1746"/>
              </a:lnSpc>
              <a:spcBef>
                <a:spcPct val="0"/>
              </a:spcBef>
            </a:pPr>
            <a:r>
              <a:rPr lang="en-US" sz="1247" dirty="0">
                <a:solidFill>
                  <a:srgbClr val="002060"/>
                </a:solidFill>
                <a:latin typeface="Mont Thin Bold"/>
              </a:rPr>
              <a:t> </a:t>
            </a:r>
          </a:p>
        </p:txBody>
      </p:sp>
      <p:pic>
        <p:nvPicPr>
          <p:cNvPr id="14" name="Picture 13">
            <a:extLst>
              <a:ext uri="{FF2B5EF4-FFF2-40B4-BE49-F238E27FC236}">
                <a16:creationId xmlns:a16="http://schemas.microsoft.com/office/drawing/2014/main" id="{58606116-85D4-4D46-99EC-7C752F32E1E1}"/>
              </a:ext>
            </a:extLst>
          </p:cNvPr>
          <p:cNvPicPr>
            <a:picLocks noChangeAspect="1"/>
          </p:cNvPicPr>
          <p:nvPr/>
        </p:nvPicPr>
        <p:blipFill>
          <a:blip r:embed="rId6"/>
          <a:srcRect l="5441" t="6757" r="78199" b="32687"/>
          <a:stretch>
            <a:fillRect/>
          </a:stretch>
        </p:blipFill>
        <p:spPr>
          <a:xfrm>
            <a:off x="388286" y="129106"/>
            <a:ext cx="406647" cy="533574"/>
          </a:xfrm>
          <a:prstGeom prst="rect">
            <a:avLst/>
          </a:prstGeom>
        </p:spPr>
      </p:pic>
      <p:sp>
        <p:nvSpPr>
          <p:cNvPr id="15" name="Rectangle 14">
            <a:extLst>
              <a:ext uri="{FF2B5EF4-FFF2-40B4-BE49-F238E27FC236}">
                <a16:creationId xmlns:a16="http://schemas.microsoft.com/office/drawing/2014/main" id="{16B5AC84-1390-4CC7-A6AA-DA181C70F14D}"/>
              </a:ext>
            </a:extLst>
          </p:cNvPr>
          <p:cNvSpPr/>
          <p:nvPr/>
        </p:nvSpPr>
        <p:spPr>
          <a:xfrm rot="5400000">
            <a:off x="5907679" y="57367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04E704FD-4E2F-4B64-833A-9A7DE37A89B7}"/>
              </a:ext>
            </a:extLst>
          </p:cNvPr>
          <p:cNvCxnSpPr>
            <a:cxnSpLocks/>
          </p:cNvCxnSpPr>
          <p:nvPr/>
        </p:nvCxnSpPr>
        <p:spPr>
          <a:xfrm>
            <a:off x="163566" y="1207348"/>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5DFF28D-2874-458E-8B75-EA5EDC5EDB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9568" y="-141"/>
            <a:ext cx="2244874" cy="1262742"/>
          </a:xfrm>
          <a:prstGeom prst="rect">
            <a:avLst/>
          </a:prstGeom>
        </p:spPr>
      </p:pic>
      <p:sp>
        <p:nvSpPr>
          <p:cNvPr id="19" name="TextBox 18">
            <a:extLst>
              <a:ext uri="{FF2B5EF4-FFF2-40B4-BE49-F238E27FC236}">
                <a16:creationId xmlns:a16="http://schemas.microsoft.com/office/drawing/2014/main" id="{F90F8E2B-86FB-45A4-8769-8084DFFA5294}"/>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spTree>
    <p:extLst>
      <p:ext uri="{BB962C8B-B14F-4D97-AF65-F5344CB8AC3E}">
        <p14:creationId xmlns:p14="http://schemas.microsoft.com/office/powerpoint/2010/main" val="2504433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a:extLst>
              <a:ext uri="{FF2B5EF4-FFF2-40B4-BE49-F238E27FC236}">
                <a16:creationId xmlns:a16="http://schemas.microsoft.com/office/drawing/2014/main" id="{8C23E49A-3EC1-4C59-BD2B-F11E25988FE5}"/>
              </a:ext>
            </a:extLst>
          </p:cNvPr>
          <p:cNvSpPr txBox="1"/>
          <p:nvPr/>
        </p:nvSpPr>
        <p:spPr>
          <a:xfrm>
            <a:off x="238711" y="1682187"/>
            <a:ext cx="5745460" cy="3960508"/>
          </a:xfrm>
          <a:prstGeom prst="rect">
            <a:avLst/>
          </a:prstGeom>
        </p:spPr>
        <p:txBody>
          <a:bodyPr lIns="0" tIns="0" rIns="0" bIns="0" rtlCol="0" anchor="t">
            <a:spAutoFit/>
          </a:bodyPr>
          <a:lstStyle/>
          <a:p>
            <a:pPr algn="ctr">
              <a:lnSpc>
                <a:spcPts val="2167"/>
              </a:lnSpc>
              <a:spcBef>
                <a:spcPct val="0"/>
              </a:spcBef>
            </a:pPr>
            <a:endParaRPr lang="en-US" sz="1533" dirty="0">
              <a:solidFill>
                <a:srgbClr val="002060"/>
              </a:solidFill>
              <a:latin typeface="Mont Thin Bold"/>
            </a:endParaRPr>
          </a:p>
          <a:p>
            <a:pPr marL="334311" lvl="1" indent="-167156">
              <a:lnSpc>
                <a:spcPts val="2167"/>
              </a:lnSpc>
              <a:buFont typeface="Arial"/>
              <a:buChar char="•"/>
            </a:pPr>
            <a:r>
              <a:rPr lang="en-US" sz="2400" dirty="0">
                <a:solidFill>
                  <a:srgbClr val="002060"/>
                </a:solidFill>
              </a:rPr>
              <a:t>2 </a:t>
            </a:r>
            <a:r>
              <a:rPr lang="en-US" sz="2400" dirty="0" err="1">
                <a:solidFill>
                  <a:srgbClr val="002060"/>
                </a:solidFill>
              </a:rPr>
              <a:t>објекта</a:t>
            </a:r>
            <a:r>
              <a:rPr lang="en-US" sz="2400" dirty="0">
                <a:solidFill>
                  <a:srgbClr val="002060"/>
                </a:solidFill>
              </a:rPr>
              <a:t> </a:t>
            </a:r>
            <a:r>
              <a:rPr lang="en-US" sz="2400" dirty="0" err="1">
                <a:solidFill>
                  <a:srgbClr val="002060"/>
                </a:solidFill>
              </a:rPr>
              <a:t>површине</a:t>
            </a:r>
            <a:r>
              <a:rPr lang="en-US" sz="2400" dirty="0">
                <a:solidFill>
                  <a:srgbClr val="002060"/>
                </a:solidFill>
              </a:rPr>
              <a:t> </a:t>
            </a:r>
            <a:r>
              <a:rPr lang="en-US" sz="2400" dirty="0" err="1">
                <a:solidFill>
                  <a:srgbClr val="002060"/>
                </a:solidFill>
              </a:rPr>
              <a:t>око</a:t>
            </a:r>
            <a:r>
              <a:rPr lang="en-US" sz="2400" dirty="0">
                <a:solidFill>
                  <a:srgbClr val="002060"/>
                </a:solidFill>
              </a:rPr>
              <a:t> 14 </a:t>
            </a:r>
            <a:r>
              <a:rPr lang="en-US" sz="2400" dirty="0" err="1">
                <a:solidFill>
                  <a:srgbClr val="002060"/>
                </a:solidFill>
              </a:rPr>
              <a:t>хиљада</a:t>
            </a:r>
            <a:r>
              <a:rPr lang="en-US" sz="2400" dirty="0">
                <a:solidFill>
                  <a:srgbClr val="002060"/>
                </a:solidFill>
              </a:rPr>
              <a:t> </a:t>
            </a:r>
            <a:r>
              <a:rPr lang="en-US" sz="2400" dirty="0" err="1">
                <a:solidFill>
                  <a:srgbClr val="002060"/>
                </a:solidFill>
              </a:rPr>
              <a:t>квадратних</a:t>
            </a:r>
            <a:r>
              <a:rPr lang="en-US" sz="2400" dirty="0">
                <a:solidFill>
                  <a:srgbClr val="002060"/>
                </a:solidFill>
              </a:rPr>
              <a:t> </a:t>
            </a:r>
            <a:r>
              <a:rPr lang="en-US" sz="2400" dirty="0" err="1">
                <a:solidFill>
                  <a:srgbClr val="002060"/>
                </a:solidFill>
              </a:rPr>
              <a:t>метара</a:t>
            </a:r>
            <a:r>
              <a:rPr lang="sr-Cyrl-RS" sz="2400" dirty="0">
                <a:solidFill>
                  <a:srgbClr val="002060"/>
                </a:solidFill>
              </a:rPr>
              <a:t>;</a:t>
            </a:r>
          </a:p>
          <a:p>
            <a:pPr marL="334311" lvl="1" indent="-167156">
              <a:lnSpc>
                <a:spcPts val="2167"/>
              </a:lnSpc>
              <a:buFont typeface="Arial"/>
              <a:buChar char="•"/>
            </a:pPr>
            <a:endParaRPr lang="sr-Cyrl-RS" sz="2400" dirty="0">
              <a:solidFill>
                <a:srgbClr val="002060"/>
              </a:solidFill>
            </a:endParaRPr>
          </a:p>
          <a:p>
            <a:pPr marL="334311" lvl="1" indent="-167156">
              <a:lnSpc>
                <a:spcPts val="2167"/>
              </a:lnSpc>
              <a:buFont typeface="Arial"/>
              <a:buChar char="•"/>
            </a:pPr>
            <a:r>
              <a:rPr lang="en-US" sz="2400" dirty="0">
                <a:solidFill>
                  <a:srgbClr val="002060"/>
                </a:solidFill>
              </a:rPr>
              <a:t>ДДЦ у </a:t>
            </a:r>
            <a:r>
              <a:rPr lang="en-US" sz="2400" dirty="0" err="1">
                <a:solidFill>
                  <a:srgbClr val="002060"/>
                </a:solidFill>
              </a:rPr>
              <a:t>Крагујевцу</a:t>
            </a:r>
            <a:r>
              <a:rPr lang="en-US" sz="2400" dirty="0">
                <a:solidFill>
                  <a:srgbClr val="002060"/>
                </a:solidFill>
              </a:rPr>
              <a:t>, </a:t>
            </a:r>
            <a:r>
              <a:rPr lang="en-US" sz="2400" dirty="0" err="1">
                <a:solidFill>
                  <a:srgbClr val="002060"/>
                </a:solidFill>
              </a:rPr>
              <a:t>има</a:t>
            </a:r>
            <a:r>
              <a:rPr lang="en-US" sz="2400" dirty="0">
                <a:solidFill>
                  <a:srgbClr val="002060"/>
                </a:solidFill>
              </a:rPr>
              <a:t> </a:t>
            </a:r>
            <a:r>
              <a:rPr lang="en-US" sz="2400" dirty="0" err="1">
                <a:solidFill>
                  <a:srgbClr val="002060"/>
                </a:solidFill>
              </a:rPr>
              <a:t>капацитет</a:t>
            </a:r>
            <a:r>
              <a:rPr lang="en-US" sz="2400" dirty="0">
                <a:solidFill>
                  <a:srgbClr val="002060"/>
                </a:solidFill>
              </a:rPr>
              <a:t>  1080 </a:t>
            </a:r>
            <a:r>
              <a:rPr lang="en-US" sz="2400" dirty="0" err="1">
                <a:solidFill>
                  <a:srgbClr val="002060"/>
                </a:solidFill>
              </a:rPr>
              <a:t>рек</a:t>
            </a:r>
            <a:r>
              <a:rPr lang="en-US" sz="2400" dirty="0">
                <a:solidFill>
                  <a:srgbClr val="002060"/>
                </a:solidFill>
              </a:rPr>
              <a:t> </a:t>
            </a:r>
            <a:r>
              <a:rPr lang="en-US" sz="2400" dirty="0" err="1">
                <a:solidFill>
                  <a:srgbClr val="002060"/>
                </a:solidFill>
              </a:rPr>
              <a:t>ормана</a:t>
            </a:r>
            <a:r>
              <a:rPr lang="en-US" sz="2400" dirty="0">
                <a:solidFill>
                  <a:srgbClr val="002060"/>
                </a:solidFill>
              </a:rPr>
              <a:t> и 5 </a:t>
            </a:r>
            <a:r>
              <a:rPr lang="en-US" sz="2400" dirty="0" err="1">
                <a:solidFill>
                  <a:srgbClr val="002060"/>
                </a:solidFill>
              </a:rPr>
              <a:t>пута</a:t>
            </a:r>
            <a:r>
              <a:rPr lang="en-US" sz="2400" dirty="0">
                <a:solidFill>
                  <a:srgbClr val="002060"/>
                </a:solidFill>
              </a:rPr>
              <a:t> </a:t>
            </a:r>
            <a:r>
              <a:rPr lang="en-US" sz="2400" dirty="0" err="1">
                <a:solidFill>
                  <a:srgbClr val="002060"/>
                </a:solidFill>
              </a:rPr>
              <a:t>је</a:t>
            </a:r>
            <a:r>
              <a:rPr lang="en-US" sz="2400" dirty="0">
                <a:solidFill>
                  <a:srgbClr val="002060"/>
                </a:solidFill>
              </a:rPr>
              <a:t> </a:t>
            </a:r>
            <a:r>
              <a:rPr lang="en-US" sz="2400" dirty="0" err="1">
                <a:solidFill>
                  <a:srgbClr val="002060"/>
                </a:solidFill>
              </a:rPr>
              <a:t>већи</a:t>
            </a:r>
            <a:r>
              <a:rPr lang="en-US" sz="2400" dirty="0">
                <a:solidFill>
                  <a:srgbClr val="002060"/>
                </a:solidFill>
              </a:rPr>
              <a:t> </a:t>
            </a:r>
            <a:r>
              <a:rPr lang="en-US" sz="2400" dirty="0" err="1">
                <a:solidFill>
                  <a:srgbClr val="002060"/>
                </a:solidFill>
              </a:rPr>
              <a:t>од</a:t>
            </a:r>
            <a:r>
              <a:rPr lang="en-US" sz="2400" dirty="0">
                <a:solidFill>
                  <a:srgbClr val="002060"/>
                </a:solidFill>
              </a:rPr>
              <a:t> </a:t>
            </a:r>
            <a:r>
              <a:rPr lang="en-US" sz="2400" dirty="0" err="1">
                <a:solidFill>
                  <a:srgbClr val="002060"/>
                </a:solidFill>
              </a:rPr>
              <a:t>Државног</a:t>
            </a:r>
            <a:r>
              <a:rPr lang="en-US" sz="2400" dirty="0">
                <a:solidFill>
                  <a:srgbClr val="002060"/>
                </a:solidFill>
              </a:rPr>
              <a:t> </a:t>
            </a:r>
            <a:r>
              <a:rPr lang="en-US" sz="2400" dirty="0" err="1">
                <a:solidFill>
                  <a:srgbClr val="002060"/>
                </a:solidFill>
              </a:rPr>
              <a:t>дата</a:t>
            </a:r>
            <a:r>
              <a:rPr lang="en-US" sz="2400" dirty="0">
                <a:solidFill>
                  <a:srgbClr val="002060"/>
                </a:solidFill>
              </a:rPr>
              <a:t> </a:t>
            </a:r>
            <a:r>
              <a:rPr lang="en-US" sz="2400" dirty="0" err="1">
                <a:solidFill>
                  <a:srgbClr val="002060"/>
                </a:solidFill>
              </a:rPr>
              <a:t>центра</a:t>
            </a:r>
            <a:r>
              <a:rPr lang="en-US" sz="2400" dirty="0">
                <a:solidFill>
                  <a:srgbClr val="002060"/>
                </a:solidFill>
              </a:rPr>
              <a:t> у </a:t>
            </a:r>
            <a:r>
              <a:rPr lang="en-US" sz="2400" dirty="0" err="1">
                <a:solidFill>
                  <a:srgbClr val="002060"/>
                </a:solidFill>
              </a:rPr>
              <a:t>Београду</a:t>
            </a:r>
            <a:r>
              <a:rPr lang="sr-Cyrl-RS" sz="2400" dirty="0">
                <a:solidFill>
                  <a:srgbClr val="002060"/>
                </a:solidFill>
              </a:rPr>
              <a:t>;</a:t>
            </a:r>
            <a:r>
              <a:rPr lang="en-US" sz="2400" dirty="0">
                <a:solidFill>
                  <a:srgbClr val="002060"/>
                </a:solidFill>
              </a:rPr>
              <a:t> </a:t>
            </a:r>
            <a:endParaRPr lang="sr-Cyrl-RS" sz="2400" dirty="0">
              <a:solidFill>
                <a:srgbClr val="002060"/>
              </a:solidFill>
            </a:endParaRPr>
          </a:p>
          <a:p>
            <a:pPr marL="334311" lvl="1" indent="-167156">
              <a:lnSpc>
                <a:spcPts val="2167"/>
              </a:lnSpc>
              <a:buFont typeface="Arial"/>
              <a:buChar char="•"/>
            </a:pPr>
            <a:endParaRPr lang="sr-Cyrl-RS" sz="2400" dirty="0">
              <a:solidFill>
                <a:srgbClr val="002060"/>
              </a:solidFill>
            </a:endParaRPr>
          </a:p>
          <a:p>
            <a:pPr marL="334311" lvl="1" indent="-167156">
              <a:lnSpc>
                <a:spcPts val="2167"/>
              </a:lnSpc>
              <a:buFont typeface="Arial"/>
              <a:buChar char="•"/>
            </a:pPr>
            <a:r>
              <a:rPr lang="sr-Cyrl-RS" sz="2400" dirty="0">
                <a:solidFill>
                  <a:srgbClr val="002060"/>
                </a:solidFill>
              </a:rPr>
              <a:t>Пружање услуга државним органима и комерцијлним корисницима;</a:t>
            </a:r>
          </a:p>
          <a:p>
            <a:pPr marL="334311" lvl="1" indent="-167156">
              <a:lnSpc>
                <a:spcPts val="2167"/>
              </a:lnSpc>
              <a:buFont typeface="Arial"/>
              <a:buChar char="•"/>
            </a:pPr>
            <a:endParaRPr lang="sr-Cyrl-RS" sz="2400" dirty="0">
              <a:solidFill>
                <a:srgbClr val="002060"/>
              </a:solidFill>
            </a:endParaRPr>
          </a:p>
          <a:p>
            <a:pPr marL="334311" lvl="1" indent="-167156">
              <a:lnSpc>
                <a:spcPts val="2167"/>
              </a:lnSpc>
              <a:buFont typeface="Arial"/>
              <a:buChar char="•"/>
            </a:pPr>
            <a:r>
              <a:rPr lang="sr-Cyrl-RS" sz="2400" dirty="0">
                <a:solidFill>
                  <a:srgbClr val="002060"/>
                </a:solidFill>
              </a:rPr>
              <a:t>Максимална енергетска ефикасност – топлота коју ослобађа опреме користи се за грејање административног простора;</a:t>
            </a:r>
          </a:p>
        </p:txBody>
      </p:sp>
      <p:pic>
        <p:nvPicPr>
          <p:cNvPr id="14" name="Picture 4">
            <a:extLst>
              <a:ext uri="{FF2B5EF4-FFF2-40B4-BE49-F238E27FC236}">
                <a16:creationId xmlns:a16="http://schemas.microsoft.com/office/drawing/2014/main" id="{99030A9F-FE95-4CD6-A21E-DE265D37BC96}"/>
              </a:ext>
            </a:extLst>
          </p:cNvPr>
          <p:cNvPicPr>
            <a:picLocks noChangeAspect="1"/>
          </p:cNvPicPr>
          <p:nvPr/>
        </p:nvPicPr>
        <p:blipFill>
          <a:blip r:embed="rId2"/>
          <a:srcRect/>
          <a:stretch>
            <a:fillRect/>
          </a:stretch>
        </p:blipFill>
        <p:spPr>
          <a:xfrm>
            <a:off x="6373736" y="1629864"/>
            <a:ext cx="5391943" cy="3807468"/>
          </a:xfrm>
          <a:prstGeom prst="rect">
            <a:avLst/>
          </a:prstGeom>
        </p:spPr>
      </p:pic>
      <p:sp>
        <p:nvSpPr>
          <p:cNvPr id="24" name="TextBox 8">
            <a:extLst>
              <a:ext uri="{FF2B5EF4-FFF2-40B4-BE49-F238E27FC236}">
                <a16:creationId xmlns:a16="http://schemas.microsoft.com/office/drawing/2014/main" id="{AA288A98-88FD-461B-AA05-5940A1B7812C}"/>
              </a:ext>
            </a:extLst>
          </p:cNvPr>
          <p:cNvSpPr txBox="1"/>
          <p:nvPr/>
        </p:nvSpPr>
        <p:spPr>
          <a:xfrm>
            <a:off x="641411" y="355184"/>
            <a:ext cx="9852391" cy="436017"/>
          </a:xfrm>
          <a:prstGeom prst="rect">
            <a:avLst/>
          </a:prstGeom>
        </p:spPr>
        <p:txBody>
          <a:bodyPr wrap="square" lIns="0" tIns="0" rIns="0" bIns="0" rtlCol="0" anchor="t">
            <a:spAutoFit/>
          </a:bodyPr>
          <a:lstStyle/>
          <a:p>
            <a:pPr algn="ctr">
              <a:lnSpc>
                <a:spcPts val="3363"/>
              </a:lnSpc>
              <a:spcBef>
                <a:spcPct val="0"/>
              </a:spcBef>
            </a:pPr>
            <a:r>
              <a:rPr lang="en-US" sz="3200" b="1" dirty="0" err="1">
                <a:solidFill>
                  <a:schemeClr val="accent5">
                    <a:lumMod val="50000"/>
                  </a:schemeClr>
                </a:solidFill>
              </a:rPr>
              <a:t>Државни</a:t>
            </a:r>
            <a:r>
              <a:rPr lang="en-US" sz="3200" b="1" dirty="0">
                <a:solidFill>
                  <a:schemeClr val="accent5">
                    <a:lumMod val="50000"/>
                  </a:schemeClr>
                </a:solidFill>
              </a:rPr>
              <a:t> </a:t>
            </a:r>
            <a:r>
              <a:rPr lang="sr-Cyrl-BA" sz="3200" b="1" dirty="0">
                <a:solidFill>
                  <a:schemeClr val="accent5">
                    <a:lumMod val="50000"/>
                  </a:schemeClr>
                </a:solidFill>
              </a:rPr>
              <a:t>Д</a:t>
            </a:r>
            <a:r>
              <a:rPr lang="en-US" sz="3200" b="1" dirty="0" err="1">
                <a:solidFill>
                  <a:schemeClr val="accent5">
                    <a:lumMod val="50000"/>
                  </a:schemeClr>
                </a:solidFill>
              </a:rPr>
              <a:t>ата</a:t>
            </a:r>
            <a:r>
              <a:rPr lang="en-US" sz="3200" b="1" dirty="0">
                <a:solidFill>
                  <a:schemeClr val="accent5">
                    <a:lumMod val="50000"/>
                  </a:schemeClr>
                </a:solidFill>
              </a:rPr>
              <a:t> </a:t>
            </a:r>
            <a:r>
              <a:rPr lang="en-US" sz="3200" b="1" dirty="0" err="1">
                <a:solidFill>
                  <a:schemeClr val="accent5">
                    <a:lumMod val="50000"/>
                  </a:schemeClr>
                </a:solidFill>
              </a:rPr>
              <a:t>центар</a:t>
            </a:r>
            <a:r>
              <a:rPr lang="en-US" sz="3200" b="1" dirty="0">
                <a:solidFill>
                  <a:schemeClr val="accent5">
                    <a:lumMod val="50000"/>
                  </a:schemeClr>
                </a:solidFill>
              </a:rPr>
              <a:t> - </a:t>
            </a:r>
            <a:r>
              <a:rPr lang="en-US" sz="3200" b="1" dirty="0" err="1">
                <a:solidFill>
                  <a:schemeClr val="accent5">
                    <a:lumMod val="50000"/>
                  </a:schemeClr>
                </a:solidFill>
              </a:rPr>
              <a:t>Крагујевац</a:t>
            </a:r>
            <a:r>
              <a:rPr lang="en-US" sz="3200" b="1" dirty="0">
                <a:solidFill>
                  <a:schemeClr val="accent5">
                    <a:lumMod val="50000"/>
                  </a:schemeClr>
                </a:solidFill>
              </a:rPr>
              <a:t> </a:t>
            </a:r>
          </a:p>
        </p:txBody>
      </p:sp>
      <p:pic>
        <p:nvPicPr>
          <p:cNvPr id="9" name="Picture 8">
            <a:extLst>
              <a:ext uri="{FF2B5EF4-FFF2-40B4-BE49-F238E27FC236}">
                <a16:creationId xmlns:a16="http://schemas.microsoft.com/office/drawing/2014/main" id="{5683FEFE-9172-4363-98E1-4A8E616D76ED}"/>
              </a:ext>
            </a:extLst>
          </p:cNvPr>
          <p:cNvPicPr>
            <a:picLocks noChangeAspect="1"/>
          </p:cNvPicPr>
          <p:nvPr/>
        </p:nvPicPr>
        <p:blipFill>
          <a:blip r:embed="rId3"/>
          <a:srcRect l="5441" t="6757" r="78199" b="32687"/>
          <a:stretch>
            <a:fillRect/>
          </a:stretch>
        </p:blipFill>
        <p:spPr>
          <a:xfrm>
            <a:off x="388286" y="129106"/>
            <a:ext cx="406647" cy="533574"/>
          </a:xfrm>
          <a:prstGeom prst="rect">
            <a:avLst/>
          </a:prstGeom>
        </p:spPr>
      </p:pic>
      <p:sp>
        <p:nvSpPr>
          <p:cNvPr id="6" name="Rectangle 5">
            <a:extLst>
              <a:ext uri="{FF2B5EF4-FFF2-40B4-BE49-F238E27FC236}">
                <a16:creationId xmlns:a16="http://schemas.microsoft.com/office/drawing/2014/main" id="{B629AA68-3AFE-40CD-83D6-CE6F3AE31FA5}"/>
              </a:ext>
            </a:extLst>
          </p:cNvPr>
          <p:cNvSpPr/>
          <p:nvPr/>
        </p:nvSpPr>
        <p:spPr>
          <a:xfrm rot="5400000">
            <a:off x="5907679" y="57367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C2B1282B-B002-4265-B456-92BD126F63B3}"/>
              </a:ext>
            </a:extLst>
          </p:cNvPr>
          <p:cNvCxnSpPr>
            <a:cxnSpLocks/>
          </p:cNvCxnSpPr>
          <p:nvPr/>
        </p:nvCxnSpPr>
        <p:spPr>
          <a:xfrm>
            <a:off x="-71022" y="1264856"/>
            <a:ext cx="11135215"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E84CCB3-EB8A-44A5-84B7-DA5863EFC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sp>
        <p:nvSpPr>
          <p:cNvPr id="12" name="TextBox 11">
            <a:extLst>
              <a:ext uri="{FF2B5EF4-FFF2-40B4-BE49-F238E27FC236}">
                <a16:creationId xmlns:a16="http://schemas.microsoft.com/office/drawing/2014/main" id="{F8263A89-0AC8-4A82-B6F5-9B44CE07202C}"/>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spTree>
    <p:extLst>
      <p:ext uri="{BB962C8B-B14F-4D97-AF65-F5344CB8AC3E}">
        <p14:creationId xmlns:p14="http://schemas.microsoft.com/office/powerpoint/2010/main" val="1265832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7A480FF-B607-48F8-B2E6-E3BE0A9288EB}"/>
              </a:ext>
            </a:extLst>
          </p:cNvPr>
          <p:cNvPicPr>
            <a:picLocks noChangeAspect="1"/>
          </p:cNvPicPr>
          <p:nvPr/>
        </p:nvPicPr>
        <p:blipFill>
          <a:blip r:embed="rId2"/>
          <a:srcRect l="5441" t="6757" r="76038" b="30749"/>
          <a:stretch>
            <a:fillRect/>
          </a:stretch>
        </p:blipFill>
        <p:spPr>
          <a:xfrm>
            <a:off x="455616" y="135153"/>
            <a:ext cx="460369" cy="550647"/>
          </a:xfrm>
          <a:prstGeom prst="rect">
            <a:avLst/>
          </a:prstGeom>
        </p:spPr>
      </p:pic>
      <p:pic>
        <p:nvPicPr>
          <p:cNvPr id="6" name="Picture 6">
            <a:extLst>
              <a:ext uri="{FF2B5EF4-FFF2-40B4-BE49-F238E27FC236}">
                <a16:creationId xmlns:a16="http://schemas.microsoft.com/office/drawing/2014/main" id="{42F7F029-C46A-45D7-A92A-2E743B6F9E4C}"/>
              </a:ext>
            </a:extLst>
          </p:cNvPr>
          <p:cNvPicPr>
            <a:picLocks noChangeAspect="1"/>
          </p:cNvPicPr>
          <p:nvPr/>
        </p:nvPicPr>
        <p:blipFill>
          <a:blip r:embed="rId3"/>
          <a:srcRect/>
          <a:stretch>
            <a:fillRect/>
          </a:stretch>
        </p:blipFill>
        <p:spPr>
          <a:xfrm>
            <a:off x="8412634" y="1312130"/>
            <a:ext cx="3535587" cy="2206815"/>
          </a:xfrm>
          <a:prstGeom prst="rect">
            <a:avLst/>
          </a:prstGeom>
        </p:spPr>
      </p:pic>
      <p:sp>
        <p:nvSpPr>
          <p:cNvPr id="7" name="TextBox 7">
            <a:extLst>
              <a:ext uri="{FF2B5EF4-FFF2-40B4-BE49-F238E27FC236}">
                <a16:creationId xmlns:a16="http://schemas.microsoft.com/office/drawing/2014/main" id="{63755B31-95C6-4993-B4B5-625CD08D3E55}"/>
              </a:ext>
            </a:extLst>
          </p:cNvPr>
          <p:cNvSpPr txBox="1"/>
          <p:nvPr/>
        </p:nvSpPr>
        <p:spPr>
          <a:xfrm>
            <a:off x="143213" y="1513140"/>
            <a:ext cx="8126209" cy="4011611"/>
          </a:xfrm>
          <a:prstGeom prst="rect">
            <a:avLst/>
          </a:prstGeom>
        </p:spPr>
        <p:txBody>
          <a:bodyPr lIns="0" tIns="0" rIns="0" bIns="0" rtlCol="0" anchor="t">
            <a:spAutoFit/>
          </a:bodyPr>
          <a:lstStyle/>
          <a:p>
            <a:pPr marL="537375" lvl="1" indent="-268687" algn="just">
              <a:lnSpc>
                <a:spcPts val="3484"/>
              </a:lnSpc>
              <a:buFont typeface="Arial"/>
              <a:buChar char="•"/>
            </a:pPr>
            <a:r>
              <a:rPr lang="en-US" sz="2400" dirty="0" err="1">
                <a:solidFill>
                  <a:srgbClr val="002060"/>
                </a:solidFill>
              </a:rPr>
              <a:t>Измена</a:t>
            </a:r>
            <a:r>
              <a:rPr lang="en-US" sz="2400" dirty="0">
                <a:solidFill>
                  <a:srgbClr val="002060"/>
                </a:solidFill>
              </a:rPr>
              <a:t> </a:t>
            </a:r>
            <a:r>
              <a:rPr lang="en-US" sz="2400" dirty="0" err="1">
                <a:solidFill>
                  <a:srgbClr val="002060"/>
                </a:solidFill>
              </a:rPr>
              <a:t>Закона</a:t>
            </a:r>
            <a:r>
              <a:rPr lang="en-US" sz="2400" dirty="0">
                <a:solidFill>
                  <a:srgbClr val="002060"/>
                </a:solidFill>
              </a:rPr>
              <a:t> о </a:t>
            </a:r>
            <a:r>
              <a:rPr lang="en-US" sz="2400" dirty="0" err="1">
                <a:solidFill>
                  <a:srgbClr val="002060"/>
                </a:solidFill>
              </a:rPr>
              <a:t>информационој</a:t>
            </a:r>
            <a:r>
              <a:rPr lang="en-US" sz="2400" dirty="0">
                <a:solidFill>
                  <a:srgbClr val="002060"/>
                </a:solidFill>
              </a:rPr>
              <a:t> </a:t>
            </a:r>
            <a:r>
              <a:rPr lang="en-US" sz="2400" dirty="0" err="1">
                <a:solidFill>
                  <a:srgbClr val="002060"/>
                </a:solidFill>
              </a:rPr>
              <a:t>безбедности</a:t>
            </a:r>
            <a:r>
              <a:rPr lang="en-US" sz="2400" dirty="0">
                <a:solidFill>
                  <a:srgbClr val="002060"/>
                </a:solidFill>
              </a:rPr>
              <a:t> – </a:t>
            </a:r>
            <a:r>
              <a:rPr lang="en-US" sz="2400" dirty="0" err="1">
                <a:solidFill>
                  <a:srgbClr val="002060"/>
                </a:solidFill>
              </a:rPr>
              <a:t>Канцеларија</a:t>
            </a:r>
            <a:r>
              <a:rPr lang="en-US" sz="2400" dirty="0">
                <a:solidFill>
                  <a:srgbClr val="002060"/>
                </a:solidFill>
              </a:rPr>
              <a:t> </a:t>
            </a:r>
            <a:r>
              <a:rPr lang="en-US" sz="2400" dirty="0" err="1">
                <a:solidFill>
                  <a:srgbClr val="002060"/>
                </a:solidFill>
              </a:rPr>
              <a:t>је</a:t>
            </a:r>
            <a:r>
              <a:rPr lang="en-US" sz="2400" dirty="0">
                <a:solidFill>
                  <a:srgbClr val="002060"/>
                </a:solidFill>
              </a:rPr>
              <a:t> ЦЕРТ</a:t>
            </a:r>
            <a:r>
              <a:rPr lang="sr-Latn-RS" sz="2400" dirty="0">
                <a:solidFill>
                  <a:srgbClr val="002060"/>
                </a:solidFill>
              </a:rPr>
              <a:t> (Community Emergency Response Team)</a:t>
            </a:r>
            <a:r>
              <a:rPr lang="en-US" sz="2400" dirty="0">
                <a:solidFill>
                  <a:srgbClr val="002060"/>
                </a:solidFill>
              </a:rPr>
              <a:t> </a:t>
            </a:r>
            <a:r>
              <a:rPr lang="en-US" sz="2400" dirty="0" err="1">
                <a:solidFill>
                  <a:srgbClr val="002060"/>
                </a:solidFill>
              </a:rPr>
              <a:t>државних</a:t>
            </a:r>
            <a:r>
              <a:rPr lang="en-US" sz="2400" dirty="0">
                <a:solidFill>
                  <a:srgbClr val="002060"/>
                </a:solidFill>
              </a:rPr>
              <a:t> </a:t>
            </a:r>
            <a:r>
              <a:rPr lang="en-US" sz="2400" dirty="0" err="1">
                <a:solidFill>
                  <a:srgbClr val="002060"/>
                </a:solidFill>
              </a:rPr>
              <a:t>органа</a:t>
            </a:r>
            <a:r>
              <a:rPr lang="en-US" sz="2400" dirty="0">
                <a:solidFill>
                  <a:srgbClr val="002060"/>
                </a:solidFill>
              </a:rPr>
              <a:t>,</a:t>
            </a:r>
          </a:p>
          <a:p>
            <a:pPr marL="537375" lvl="1" indent="-268687" algn="just">
              <a:lnSpc>
                <a:spcPts val="3484"/>
              </a:lnSpc>
              <a:buFont typeface="Arial"/>
              <a:buChar char="•"/>
            </a:pPr>
            <a:r>
              <a:rPr lang="sr-Cyrl-RS" sz="2400" dirty="0">
                <a:solidFill>
                  <a:srgbClr val="002060"/>
                </a:solidFill>
              </a:rPr>
              <a:t>Анализа ризика</a:t>
            </a:r>
            <a:r>
              <a:rPr lang="en-US" sz="2400" dirty="0">
                <a:solidFill>
                  <a:srgbClr val="002060"/>
                </a:solidFill>
              </a:rPr>
              <a:t>,</a:t>
            </a:r>
            <a:r>
              <a:rPr lang="sr-Cyrl-RS" sz="2400" dirty="0">
                <a:solidFill>
                  <a:srgbClr val="002060"/>
                </a:solidFill>
              </a:rPr>
              <a:t> континуирано праћење догађања на информационом систему Мреже државних органа, препознавање неуобичајеног понашања, превентивно реаговање у случају претњи; </a:t>
            </a:r>
            <a:endParaRPr lang="en-US" sz="2400" dirty="0">
              <a:solidFill>
                <a:srgbClr val="002060"/>
              </a:solidFill>
            </a:endParaRPr>
          </a:p>
          <a:p>
            <a:pPr>
              <a:lnSpc>
                <a:spcPts val="3484"/>
              </a:lnSpc>
            </a:pPr>
            <a:endParaRPr lang="en-US" sz="2489" dirty="0">
              <a:latin typeface="Mont Thin Bold"/>
            </a:endParaRPr>
          </a:p>
          <a:p>
            <a:pPr marL="537375" lvl="1" indent="-268687">
              <a:lnSpc>
                <a:spcPts val="3484"/>
              </a:lnSpc>
              <a:buFont typeface="Arial"/>
              <a:buChar char="•"/>
            </a:pPr>
            <a:endParaRPr lang="en-US" sz="2489" dirty="0">
              <a:latin typeface="Mont Thin Bold"/>
            </a:endParaRPr>
          </a:p>
        </p:txBody>
      </p:sp>
      <p:pic>
        <p:nvPicPr>
          <p:cNvPr id="8" name="Picture 8">
            <a:extLst>
              <a:ext uri="{FF2B5EF4-FFF2-40B4-BE49-F238E27FC236}">
                <a16:creationId xmlns:a16="http://schemas.microsoft.com/office/drawing/2014/main" id="{CAE88168-784F-423A-9D01-4E06BE411940}"/>
              </a:ext>
            </a:extLst>
          </p:cNvPr>
          <p:cNvPicPr>
            <a:picLocks noChangeAspect="1"/>
          </p:cNvPicPr>
          <p:nvPr/>
        </p:nvPicPr>
        <p:blipFill>
          <a:blip r:embed="rId4"/>
          <a:srcRect t="4354" b="4354"/>
          <a:stretch>
            <a:fillRect/>
          </a:stretch>
        </p:blipFill>
        <p:spPr>
          <a:xfrm>
            <a:off x="8412634" y="3742612"/>
            <a:ext cx="3535587" cy="2419169"/>
          </a:xfrm>
          <a:prstGeom prst="rect">
            <a:avLst/>
          </a:prstGeom>
        </p:spPr>
      </p:pic>
      <p:sp>
        <p:nvSpPr>
          <p:cNvPr id="9" name="TextBox 9">
            <a:extLst>
              <a:ext uri="{FF2B5EF4-FFF2-40B4-BE49-F238E27FC236}">
                <a16:creationId xmlns:a16="http://schemas.microsoft.com/office/drawing/2014/main" id="{D42A0934-465A-43A3-94E1-1B6FC31BEAAF}"/>
              </a:ext>
            </a:extLst>
          </p:cNvPr>
          <p:cNvSpPr txBox="1"/>
          <p:nvPr/>
        </p:nvSpPr>
        <p:spPr>
          <a:xfrm>
            <a:off x="127246" y="99616"/>
            <a:ext cx="9382535" cy="752770"/>
          </a:xfrm>
          <a:prstGeom prst="rect">
            <a:avLst/>
          </a:prstGeom>
        </p:spPr>
        <p:txBody>
          <a:bodyPr lIns="0" tIns="0" rIns="0" bIns="0" rtlCol="0" anchor="t">
            <a:spAutoFit/>
          </a:bodyPr>
          <a:lstStyle/>
          <a:p>
            <a:pPr algn="ctr">
              <a:lnSpc>
                <a:spcPts val="6706"/>
              </a:lnSpc>
              <a:spcBef>
                <a:spcPct val="0"/>
              </a:spcBef>
            </a:pPr>
            <a:r>
              <a:rPr lang="en-US" sz="3200" b="1" dirty="0" err="1">
                <a:solidFill>
                  <a:schemeClr val="accent5">
                    <a:lumMod val="50000"/>
                  </a:schemeClr>
                </a:solidFill>
              </a:rPr>
              <a:t>Информациона</a:t>
            </a:r>
            <a:r>
              <a:rPr lang="en-US" sz="3200" b="1" dirty="0">
                <a:solidFill>
                  <a:schemeClr val="accent5">
                    <a:lumMod val="50000"/>
                  </a:schemeClr>
                </a:solidFill>
              </a:rPr>
              <a:t> </a:t>
            </a:r>
            <a:r>
              <a:rPr lang="en-US" sz="3200" b="1" dirty="0" err="1">
                <a:solidFill>
                  <a:schemeClr val="accent5">
                    <a:lumMod val="50000"/>
                  </a:schemeClr>
                </a:solidFill>
              </a:rPr>
              <a:t>безбедност</a:t>
            </a:r>
            <a:r>
              <a:rPr lang="sr-Cyrl-RS" sz="3200" b="1" dirty="0">
                <a:solidFill>
                  <a:schemeClr val="accent5">
                    <a:lumMod val="50000"/>
                  </a:schemeClr>
                </a:solidFill>
              </a:rPr>
              <a:t> </a:t>
            </a:r>
            <a:endParaRPr lang="en-US" sz="3200" b="1" dirty="0">
              <a:solidFill>
                <a:schemeClr val="accent5">
                  <a:lumMod val="50000"/>
                </a:schemeClr>
              </a:solidFill>
            </a:endParaRPr>
          </a:p>
        </p:txBody>
      </p:sp>
      <p:sp>
        <p:nvSpPr>
          <p:cNvPr id="10" name="Rectangle 9">
            <a:extLst>
              <a:ext uri="{FF2B5EF4-FFF2-40B4-BE49-F238E27FC236}">
                <a16:creationId xmlns:a16="http://schemas.microsoft.com/office/drawing/2014/main" id="{7670A4E8-56CE-4F28-A942-F24444E5E6CC}"/>
              </a:ext>
            </a:extLst>
          </p:cNvPr>
          <p:cNvSpPr/>
          <p:nvPr/>
        </p:nvSpPr>
        <p:spPr>
          <a:xfrm rot="5400000">
            <a:off x="5907679" y="57367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474F4889-07DC-47EC-ACEF-15CC38A34604}"/>
              </a:ext>
            </a:extLst>
          </p:cNvPr>
          <p:cNvCxnSpPr>
            <a:cxnSpLocks/>
          </p:cNvCxnSpPr>
          <p:nvPr/>
        </p:nvCxnSpPr>
        <p:spPr>
          <a:xfrm>
            <a:off x="0" y="1171962"/>
            <a:ext cx="11135215"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63BABD0-4698-4E9B-86AE-E4110F1B83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sp>
        <p:nvSpPr>
          <p:cNvPr id="14" name="TextBox 13">
            <a:extLst>
              <a:ext uri="{FF2B5EF4-FFF2-40B4-BE49-F238E27FC236}">
                <a16:creationId xmlns:a16="http://schemas.microsoft.com/office/drawing/2014/main" id="{60E3C6B4-5457-434D-8234-91C849D53D28}"/>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spTree>
    <p:extLst>
      <p:ext uri="{BB962C8B-B14F-4D97-AF65-F5344CB8AC3E}">
        <p14:creationId xmlns:p14="http://schemas.microsoft.com/office/powerpoint/2010/main" val="2418306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AC50A-1DA7-F9DE-664A-4A6A12DFEE7A}"/>
              </a:ext>
            </a:extLst>
          </p:cNvPr>
          <p:cNvSpPr/>
          <p:nvPr/>
        </p:nvSpPr>
        <p:spPr>
          <a:xfrm rot="5400000">
            <a:off x="5907679" y="672157"/>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8AF5F6-B942-E26B-17D9-694F10D27BD1}"/>
              </a:ext>
            </a:extLst>
          </p:cNvPr>
          <p:cNvSpPr txBox="1"/>
          <p:nvPr/>
        </p:nvSpPr>
        <p:spPr>
          <a:xfrm>
            <a:off x="1858141" y="6523991"/>
            <a:ext cx="8475718" cy="307777"/>
          </a:xfrm>
          <a:prstGeom prst="rect">
            <a:avLst/>
          </a:prstGeom>
          <a:noFill/>
        </p:spPr>
        <p:txBody>
          <a:bodyPr wrap="non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pic>
        <p:nvPicPr>
          <p:cNvPr id="8" name="Picture 7">
            <a:extLst>
              <a:ext uri="{FF2B5EF4-FFF2-40B4-BE49-F238E27FC236}">
                <a16:creationId xmlns:a16="http://schemas.microsoft.com/office/drawing/2014/main" id="{D4EE056D-EC62-26F3-5139-1BF83DA71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12" name="Straight Connector 11">
            <a:extLst>
              <a:ext uri="{FF2B5EF4-FFF2-40B4-BE49-F238E27FC236}">
                <a16:creationId xmlns:a16="http://schemas.microsoft.com/office/drawing/2014/main" id="{6CB6E80E-4A9C-9C6D-B8D4-4483885F0486}"/>
              </a:ext>
            </a:extLst>
          </p:cNvPr>
          <p:cNvCxnSpPr>
            <a:cxnSpLocks/>
          </p:cNvCxnSpPr>
          <p:nvPr/>
        </p:nvCxnSpPr>
        <p:spPr>
          <a:xfrm>
            <a:off x="246018" y="125939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E60D863-F67A-456D-A038-3EF4A0C21A9F}"/>
              </a:ext>
            </a:extLst>
          </p:cNvPr>
          <p:cNvSpPr txBox="1">
            <a:spLocks/>
          </p:cNvSpPr>
          <p:nvPr/>
        </p:nvSpPr>
        <p:spPr>
          <a:xfrm>
            <a:off x="348175" y="153375"/>
            <a:ext cx="10622279" cy="9559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Cyrl-RS" sz="3600" b="1" dirty="0">
                <a:solidFill>
                  <a:schemeClr val="accent5">
                    <a:lumMod val="50000"/>
                  </a:schemeClr>
                </a:solidFill>
                <a:latin typeface="+mn-lt"/>
                <a:ea typeface="+mn-ea"/>
                <a:cs typeface="+mn-cs"/>
              </a:rPr>
              <a:t>Политика </a:t>
            </a:r>
            <a:r>
              <a:rPr lang="sr-Cyrl-RS" sz="3600" b="1" dirty="0" err="1">
                <a:solidFill>
                  <a:schemeClr val="accent5">
                    <a:lumMod val="50000"/>
                  </a:schemeClr>
                </a:solidFill>
                <a:latin typeface="+mn-lt"/>
                <a:ea typeface="+mn-ea"/>
                <a:cs typeface="+mn-cs"/>
              </a:rPr>
              <a:t>еУправе</a:t>
            </a:r>
            <a:endParaRPr lang="en-US" sz="3600" b="1" dirty="0">
              <a:solidFill>
                <a:schemeClr val="accent5">
                  <a:lumMod val="50000"/>
                </a:schemeClr>
              </a:solidFill>
              <a:latin typeface="+mn-lt"/>
              <a:ea typeface="+mn-ea"/>
              <a:cs typeface="+mn-cs"/>
            </a:endParaRPr>
          </a:p>
        </p:txBody>
      </p:sp>
      <p:sp>
        <p:nvSpPr>
          <p:cNvPr id="24" name="TextBox 23">
            <a:extLst>
              <a:ext uri="{FF2B5EF4-FFF2-40B4-BE49-F238E27FC236}">
                <a16:creationId xmlns:a16="http://schemas.microsoft.com/office/drawing/2014/main" id="{2D096F19-ED9D-4379-A1E4-405B023F4776}"/>
              </a:ext>
            </a:extLst>
          </p:cNvPr>
          <p:cNvSpPr txBox="1"/>
          <p:nvPr/>
        </p:nvSpPr>
        <p:spPr>
          <a:xfrm>
            <a:off x="492761" y="2318856"/>
            <a:ext cx="11581362" cy="2220288"/>
          </a:xfrm>
          <a:prstGeom prst="rect">
            <a:avLst/>
          </a:prstGeom>
          <a:noFill/>
        </p:spPr>
        <p:txBody>
          <a:bodyPr wrap="square">
            <a:spAutoFit/>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Стратегија реформе јавне управе </a:t>
            </a:r>
            <a:r>
              <a:rPr lang="sr-Latn-RS" sz="2400" dirty="0">
                <a:solidFill>
                  <a:schemeClr val="accent5">
                    <a:lumMod val="50000"/>
                  </a:schemeClr>
                </a:solidFill>
                <a:latin typeface="Calibri" panose="020F0502020204030204"/>
              </a:rPr>
              <a:t>(</a:t>
            </a:r>
            <a:r>
              <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2020.-2025.г.)</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Програм развоја еУправе и АП (2020.-2022.г.)</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Стратегија развоја вештачке инталигенције (2020.-2025.г.)</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ru-RU"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Стратегије сектора</a:t>
            </a:r>
            <a:endParaRPr kumimoji="0" lang="sr-Latn-RS"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7C213082-2329-4CF5-9FEE-6C55FB1E4211}"/>
              </a:ext>
            </a:extLst>
          </p:cNvPr>
          <p:cNvPicPr>
            <a:picLocks noChangeAspect="1"/>
          </p:cNvPicPr>
          <p:nvPr/>
        </p:nvPicPr>
        <p:blipFill>
          <a:blip r:embed="rId3">
            <a:alphaModFix amt="9999"/>
          </a:blip>
          <a:srcRect/>
          <a:stretch>
            <a:fillRect/>
          </a:stretch>
        </p:blipFill>
        <p:spPr>
          <a:xfrm>
            <a:off x="-873371" y="1109367"/>
            <a:ext cx="5060494" cy="5060494"/>
          </a:xfrm>
          <a:prstGeom prst="rect">
            <a:avLst/>
          </a:prstGeom>
        </p:spPr>
      </p:pic>
      <p:sp>
        <p:nvSpPr>
          <p:cNvPr id="2" name="Slide Number Placeholder 1">
            <a:extLst>
              <a:ext uri="{FF2B5EF4-FFF2-40B4-BE49-F238E27FC236}">
                <a16:creationId xmlns:a16="http://schemas.microsoft.com/office/drawing/2014/main" id="{E5457663-D25F-6355-3554-80EEA2D275F3}"/>
              </a:ext>
            </a:extLst>
          </p:cNvPr>
          <p:cNvSpPr>
            <a:spLocks noGrp="1"/>
          </p:cNvSpPr>
          <p:nvPr>
            <p:ph type="sldNum" sz="quarter" idx="12"/>
          </p:nvPr>
        </p:nvSpPr>
        <p:spPr>
          <a:xfrm>
            <a:off x="9448800" y="6591355"/>
            <a:ext cx="2743200" cy="365125"/>
          </a:xfrm>
        </p:spPr>
        <p:txBody>
          <a:bodyPr/>
          <a:lstStyle/>
          <a:p>
            <a:fld id="{826582DE-2E78-43A0-A32B-7F8B424C53B6}" type="slidenum">
              <a:rPr lang="en-US" smtClean="0"/>
              <a:t>3</a:t>
            </a:fld>
            <a:endParaRPr lang="en-US"/>
          </a:p>
        </p:txBody>
      </p:sp>
    </p:spTree>
    <p:extLst>
      <p:ext uri="{BB962C8B-B14F-4D97-AF65-F5344CB8AC3E}">
        <p14:creationId xmlns:p14="http://schemas.microsoft.com/office/powerpoint/2010/main" val="2816936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a:extLst>
              <a:ext uri="{FF2B5EF4-FFF2-40B4-BE49-F238E27FC236}">
                <a16:creationId xmlns:a16="http://schemas.microsoft.com/office/drawing/2014/main" id="{9D2DFEB9-FE79-4178-BD94-44409F24A91F}"/>
              </a:ext>
            </a:extLst>
          </p:cNvPr>
          <p:cNvSpPr txBox="1"/>
          <p:nvPr/>
        </p:nvSpPr>
        <p:spPr>
          <a:xfrm>
            <a:off x="238357" y="1122286"/>
            <a:ext cx="4858555" cy="5212517"/>
          </a:xfrm>
          <a:prstGeom prst="rect">
            <a:avLst/>
          </a:prstGeom>
        </p:spPr>
        <p:txBody>
          <a:bodyPr lIns="0" tIns="0" rIns="0" bIns="0" rtlCol="0" anchor="t">
            <a:spAutoFit/>
          </a:bodyPr>
          <a:lstStyle/>
          <a:p>
            <a:pPr algn="just">
              <a:lnSpc>
                <a:spcPts val="2367"/>
              </a:lnSpc>
              <a:spcBef>
                <a:spcPct val="0"/>
              </a:spcBef>
            </a:pPr>
            <a:endParaRPr lang="en-US" sz="1690" u="sng" dirty="0">
              <a:solidFill>
                <a:srgbClr val="002060"/>
              </a:solidFill>
              <a:latin typeface="Mont Thin Bold"/>
            </a:endParaRPr>
          </a:p>
          <a:p>
            <a:pPr marL="365030" lvl="1" indent="-182515" algn="just">
              <a:lnSpc>
                <a:spcPts val="2367"/>
              </a:lnSpc>
              <a:buFont typeface="Arial"/>
              <a:buChar char="•"/>
            </a:pPr>
            <a:r>
              <a:rPr lang="en-US" sz="2000" dirty="0">
                <a:solidFill>
                  <a:srgbClr val="002060"/>
                </a:solidFill>
              </a:rPr>
              <a:t>У</a:t>
            </a:r>
            <a:r>
              <a:rPr lang="sr-Latn-RS" sz="2000" dirty="0">
                <a:solidFill>
                  <a:srgbClr val="002060"/>
                </a:solidFill>
              </a:rPr>
              <a:t> </a:t>
            </a:r>
            <a:r>
              <a:rPr lang="sr-Cyrl-RS" sz="2000" dirty="0">
                <a:solidFill>
                  <a:srgbClr val="002060"/>
                </a:solidFill>
              </a:rPr>
              <a:t>оквиру </a:t>
            </a:r>
            <a:r>
              <a:rPr lang="sr-Cyrl-RS" sz="2000" b="1" dirty="0">
                <a:solidFill>
                  <a:srgbClr val="002060"/>
                </a:solidFill>
              </a:rPr>
              <a:t>400м</a:t>
            </a:r>
            <a:r>
              <a:rPr lang="sr-Cyrl-RS" sz="2000" dirty="0">
                <a:solidFill>
                  <a:srgbClr val="002060"/>
                </a:solidFill>
              </a:rPr>
              <a:t> не смеју да се налазе хемијска индустрија, истраживачке лабораторије, депоније, бране</a:t>
            </a:r>
            <a:endParaRPr lang="en-US" sz="2000" dirty="0">
              <a:solidFill>
                <a:srgbClr val="002060"/>
              </a:solidFill>
            </a:endParaRPr>
          </a:p>
          <a:p>
            <a:pPr marL="365030" lvl="1" indent="-182515" algn="just">
              <a:lnSpc>
                <a:spcPts val="2367"/>
              </a:lnSpc>
              <a:buFont typeface="Arial"/>
              <a:buChar char="•"/>
            </a:pPr>
            <a:r>
              <a:rPr lang="sr-Cyrl-RS" sz="2000" dirty="0">
                <a:solidFill>
                  <a:srgbClr val="002060"/>
                </a:solidFill>
              </a:rPr>
              <a:t>У оквиру </a:t>
            </a:r>
            <a:r>
              <a:rPr lang="sr-Cyrl-RS" sz="2000" b="1" dirty="0">
                <a:solidFill>
                  <a:srgbClr val="002060"/>
                </a:solidFill>
              </a:rPr>
              <a:t>800м</a:t>
            </a:r>
            <a:r>
              <a:rPr lang="sr-Cyrl-RS" sz="2000" dirty="0">
                <a:solidFill>
                  <a:srgbClr val="002060"/>
                </a:solidFill>
              </a:rPr>
              <a:t> не смеју да се налазе аутопут, пруга, војна база</a:t>
            </a:r>
            <a:endParaRPr lang="en-US" sz="2000" dirty="0">
              <a:solidFill>
                <a:srgbClr val="002060"/>
              </a:solidFill>
            </a:endParaRPr>
          </a:p>
          <a:p>
            <a:pPr marL="365030" lvl="1" indent="-182515" algn="just">
              <a:lnSpc>
                <a:spcPts val="2367"/>
              </a:lnSpc>
              <a:buFont typeface="Arial"/>
              <a:buChar char="•"/>
            </a:pPr>
            <a:r>
              <a:rPr lang="sr-Cyrl-RS" sz="2000" dirty="0">
                <a:solidFill>
                  <a:srgbClr val="002060"/>
                </a:solidFill>
              </a:rPr>
              <a:t>У оквиру </a:t>
            </a:r>
            <a:r>
              <a:rPr lang="sr-Cyrl-RS" sz="2000" b="1" dirty="0">
                <a:solidFill>
                  <a:srgbClr val="002060"/>
                </a:solidFill>
              </a:rPr>
              <a:t>1600м</a:t>
            </a:r>
            <a:r>
              <a:rPr lang="sr-Cyrl-RS" sz="2000" dirty="0">
                <a:solidFill>
                  <a:srgbClr val="002060"/>
                </a:solidFill>
              </a:rPr>
              <a:t> не смеју да се налазе аеродром, фабрика наменске/војне индустрије, фабрика муниције, нуклеарна електрана</a:t>
            </a:r>
          </a:p>
          <a:p>
            <a:pPr marL="365030" lvl="1" indent="-182515" algn="just">
              <a:lnSpc>
                <a:spcPts val="2367"/>
              </a:lnSpc>
              <a:buFont typeface="Arial"/>
              <a:buChar char="•"/>
            </a:pPr>
            <a:r>
              <a:rPr lang="sr-Cyrl-RS" sz="2000" dirty="0">
                <a:solidFill>
                  <a:srgbClr val="002060"/>
                </a:solidFill>
              </a:rPr>
              <a:t>100 година да није плављено</a:t>
            </a:r>
          </a:p>
          <a:p>
            <a:pPr marL="365030" lvl="1" indent="-182515" algn="just">
              <a:lnSpc>
                <a:spcPts val="2367"/>
              </a:lnSpc>
              <a:buFont typeface="Arial"/>
              <a:buChar char="•"/>
            </a:pPr>
            <a:r>
              <a:rPr lang="sr-Cyrl-RS" sz="2000" dirty="0">
                <a:solidFill>
                  <a:srgbClr val="002060"/>
                </a:solidFill>
              </a:rPr>
              <a:t>100 година повољна статистика земљотреса</a:t>
            </a:r>
          </a:p>
          <a:p>
            <a:pPr marL="365030" lvl="1" indent="-182515" algn="just">
              <a:lnSpc>
                <a:spcPts val="2367"/>
              </a:lnSpc>
              <a:buFont typeface="Arial"/>
              <a:buChar char="•"/>
            </a:pPr>
            <a:r>
              <a:rPr lang="sr-Cyrl-RS" sz="2000" dirty="0">
                <a:solidFill>
                  <a:srgbClr val="002060"/>
                </a:solidFill>
              </a:rPr>
              <a:t>Друга тектонска плоча у односу на Београд</a:t>
            </a:r>
          </a:p>
          <a:p>
            <a:pPr marL="365030" lvl="1" indent="-182515" algn="just">
              <a:lnSpc>
                <a:spcPts val="2367"/>
              </a:lnSpc>
              <a:buFont typeface="Arial"/>
              <a:buChar char="•"/>
            </a:pPr>
            <a:r>
              <a:rPr lang="sr-Cyrl-RS" sz="2000" dirty="0">
                <a:solidFill>
                  <a:srgbClr val="002060"/>
                </a:solidFill>
              </a:rPr>
              <a:t>Редудантна ТК и ЕЕ инфраструктура</a:t>
            </a:r>
            <a:endParaRPr lang="en-US" sz="2000" dirty="0">
              <a:solidFill>
                <a:srgbClr val="002060"/>
              </a:solidFill>
            </a:endParaRPr>
          </a:p>
          <a:p>
            <a:pPr>
              <a:lnSpc>
                <a:spcPts val="2367"/>
              </a:lnSpc>
              <a:spcBef>
                <a:spcPct val="0"/>
              </a:spcBef>
            </a:pPr>
            <a:endParaRPr lang="en-US" sz="1690" dirty="0">
              <a:solidFill>
                <a:srgbClr val="002060"/>
              </a:solidFill>
              <a:latin typeface="Mont Thin Bold"/>
            </a:endParaRPr>
          </a:p>
        </p:txBody>
      </p:sp>
      <p:pic>
        <p:nvPicPr>
          <p:cNvPr id="12" name="Picture 11">
            <a:extLst>
              <a:ext uri="{FF2B5EF4-FFF2-40B4-BE49-F238E27FC236}">
                <a16:creationId xmlns:a16="http://schemas.microsoft.com/office/drawing/2014/main" id="{08218250-FF4F-446A-A04A-C3373C9A2D39}"/>
              </a:ext>
            </a:extLst>
          </p:cNvPr>
          <p:cNvPicPr>
            <a:picLocks noChangeAspect="1"/>
          </p:cNvPicPr>
          <p:nvPr/>
        </p:nvPicPr>
        <p:blipFill>
          <a:blip r:embed="rId2"/>
          <a:srcRect l="5441" t="6757" r="78199" b="32687"/>
          <a:stretch>
            <a:fillRect/>
          </a:stretch>
        </p:blipFill>
        <p:spPr>
          <a:xfrm>
            <a:off x="388286" y="129106"/>
            <a:ext cx="406647" cy="533574"/>
          </a:xfrm>
          <a:prstGeom prst="rect">
            <a:avLst/>
          </a:prstGeom>
        </p:spPr>
      </p:pic>
      <p:sp>
        <p:nvSpPr>
          <p:cNvPr id="10" name="Rectangle 9">
            <a:extLst>
              <a:ext uri="{FF2B5EF4-FFF2-40B4-BE49-F238E27FC236}">
                <a16:creationId xmlns:a16="http://schemas.microsoft.com/office/drawing/2014/main" id="{513F48DF-1B2F-4E1F-AA4B-47C608C933CC}"/>
              </a:ext>
            </a:extLst>
          </p:cNvPr>
          <p:cNvSpPr/>
          <p:nvPr/>
        </p:nvSpPr>
        <p:spPr>
          <a:xfrm rot="5400000">
            <a:off x="5907679" y="57367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04B583EE-65B3-42EF-B013-C8C9C792F805}"/>
              </a:ext>
            </a:extLst>
          </p:cNvPr>
          <p:cNvCxnSpPr>
            <a:cxnSpLocks/>
          </p:cNvCxnSpPr>
          <p:nvPr/>
        </p:nvCxnSpPr>
        <p:spPr>
          <a:xfrm>
            <a:off x="-1" y="1278133"/>
            <a:ext cx="11135215"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16" name="TextBox 9">
            <a:extLst>
              <a:ext uri="{FF2B5EF4-FFF2-40B4-BE49-F238E27FC236}">
                <a16:creationId xmlns:a16="http://schemas.microsoft.com/office/drawing/2014/main" id="{34EAC921-6A8E-4455-9BEE-481AFABD9EB8}"/>
              </a:ext>
            </a:extLst>
          </p:cNvPr>
          <p:cNvSpPr txBox="1"/>
          <p:nvPr/>
        </p:nvSpPr>
        <p:spPr>
          <a:xfrm>
            <a:off x="1191147" y="54512"/>
            <a:ext cx="9382535" cy="752770"/>
          </a:xfrm>
          <a:prstGeom prst="rect">
            <a:avLst/>
          </a:prstGeom>
        </p:spPr>
        <p:txBody>
          <a:bodyPr lIns="0" tIns="0" rIns="0" bIns="0" rtlCol="0" anchor="t">
            <a:spAutoFit/>
          </a:bodyPr>
          <a:lstStyle/>
          <a:p>
            <a:pPr algn="ctr">
              <a:lnSpc>
                <a:spcPts val="6706"/>
              </a:lnSpc>
              <a:spcBef>
                <a:spcPct val="0"/>
              </a:spcBef>
            </a:pPr>
            <a:r>
              <a:rPr lang="en-US" sz="3200" b="1" dirty="0" err="1">
                <a:solidFill>
                  <a:schemeClr val="accent5">
                    <a:lumMod val="50000"/>
                  </a:schemeClr>
                </a:solidFill>
              </a:rPr>
              <a:t>Информациона</a:t>
            </a:r>
            <a:r>
              <a:rPr lang="en-US" sz="3200" b="1" dirty="0">
                <a:solidFill>
                  <a:schemeClr val="accent5">
                    <a:lumMod val="50000"/>
                  </a:schemeClr>
                </a:solidFill>
              </a:rPr>
              <a:t> </a:t>
            </a:r>
            <a:r>
              <a:rPr lang="en-US" sz="3200" b="1" dirty="0" err="1">
                <a:solidFill>
                  <a:schemeClr val="accent5">
                    <a:lumMod val="50000"/>
                  </a:schemeClr>
                </a:solidFill>
              </a:rPr>
              <a:t>безбедност</a:t>
            </a:r>
            <a:r>
              <a:rPr lang="sr-Cyrl-RS" sz="3200" b="1" dirty="0">
                <a:solidFill>
                  <a:schemeClr val="accent5">
                    <a:lumMod val="50000"/>
                  </a:schemeClr>
                </a:solidFill>
              </a:rPr>
              <a:t> - Физичка заштита</a:t>
            </a:r>
            <a:endParaRPr lang="en-US" sz="3200" b="1" dirty="0">
              <a:solidFill>
                <a:schemeClr val="accent5">
                  <a:lumMod val="50000"/>
                </a:schemeClr>
              </a:solidFill>
            </a:endParaRPr>
          </a:p>
        </p:txBody>
      </p:sp>
      <p:pic>
        <p:nvPicPr>
          <p:cNvPr id="17" name="Picture 5">
            <a:extLst>
              <a:ext uri="{FF2B5EF4-FFF2-40B4-BE49-F238E27FC236}">
                <a16:creationId xmlns:a16="http://schemas.microsoft.com/office/drawing/2014/main" id="{40050E4C-4CED-42CB-BEC9-2B71A6DB7C06}"/>
              </a:ext>
            </a:extLst>
          </p:cNvPr>
          <p:cNvPicPr>
            <a:picLocks noChangeAspect="1"/>
          </p:cNvPicPr>
          <p:nvPr/>
        </p:nvPicPr>
        <p:blipFill>
          <a:blip r:embed="rId3"/>
          <a:srcRect/>
          <a:stretch>
            <a:fillRect/>
          </a:stretch>
        </p:blipFill>
        <p:spPr>
          <a:xfrm>
            <a:off x="5486189" y="1649204"/>
            <a:ext cx="6019279" cy="4361302"/>
          </a:xfrm>
          <a:prstGeom prst="rect">
            <a:avLst/>
          </a:prstGeom>
        </p:spPr>
      </p:pic>
      <p:pic>
        <p:nvPicPr>
          <p:cNvPr id="9" name="Picture 8">
            <a:extLst>
              <a:ext uri="{FF2B5EF4-FFF2-40B4-BE49-F238E27FC236}">
                <a16:creationId xmlns:a16="http://schemas.microsoft.com/office/drawing/2014/main" id="{55372305-2211-422B-8C30-6003270DD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sp>
        <p:nvSpPr>
          <p:cNvPr id="11" name="TextBox 10">
            <a:extLst>
              <a:ext uri="{FF2B5EF4-FFF2-40B4-BE49-F238E27FC236}">
                <a16:creationId xmlns:a16="http://schemas.microsoft.com/office/drawing/2014/main" id="{9B9F659F-8524-41EA-81FA-1E68DB730E49}"/>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spTree>
    <p:extLst>
      <p:ext uri="{BB962C8B-B14F-4D97-AF65-F5344CB8AC3E}">
        <p14:creationId xmlns:p14="http://schemas.microsoft.com/office/powerpoint/2010/main" val="289911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218250-FF4F-446A-A04A-C3373C9A2D39}"/>
              </a:ext>
            </a:extLst>
          </p:cNvPr>
          <p:cNvPicPr>
            <a:picLocks noChangeAspect="1"/>
          </p:cNvPicPr>
          <p:nvPr/>
        </p:nvPicPr>
        <p:blipFill>
          <a:blip r:embed="rId2"/>
          <a:srcRect l="5441" t="6757" r="78199" b="32687"/>
          <a:stretch>
            <a:fillRect/>
          </a:stretch>
        </p:blipFill>
        <p:spPr>
          <a:xfrm>
            <a:off x="388286" y="129106"/>
            <a:ext cx="406647" cy="533574"/>
          </a:xfrm>
          <a:prstGeom prst="rect">
            <a:avLst/>
          </a:prstGeom>
        </p:spPr>
      </p:pic>
      <p:sp>
        <p:nvSpPr>
          <p:cNvPr id="10" name="Rectangle 9">
            <a:extLst>
              <a:ext uri="{FF2B5EF4-FFF2-40B4-BE49-F238E27FC236}">
                <a16:creationId xmlns:a16="http://schemas.microsoft.com/office/drawing/2014/main" id="{513F48DF-1B2F-4E1F-AA4B-47C608C933CC}"/>
              </a:ext>
            </a:extLst>
          </p:cNvPr>
          <p:cNvSpPr/>
          <p:nvPr/>
        </p:nvSpPr>
        <p:spPr>
          <a:xfrm rot="5400000">
            <a:off x="5907679" y="57367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04B583EE-65B3-42EF-B013-C8C9C792F805}"/>
              </a:ext>
            </a:extLst>
          </p:cNvPr>
          <p:cNvCxnSpPr>
            <a:cxnSpLocks/>
          </p:cNvCxnSpPr>
          <p:nvPr/>
        </p:nvCxnSpPr>
        <p:spPr>
          <a:xfrm>
            <a:off x="0" y="1256425"/>
            <a:ext cx="11135215"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16" name="TextBox 9">
            <a:extLst>
              <a:ext uri="{FF2B5EF4-FFF2-40B4-BE49-F238E27FC236}">
                <a16:creationId xmlns:a16="http://schemas.microsoft.com/office/drawing/2014/main" id="{34EAC921-6A8E-4455-9BEE-481AFABD9EB8}"/>
              </a:ext>
            </a:extLst>
          </p:cNvPr>
          <p:cNvSpPr txBox="1"/>
          <p:nvPr/>
        </p:nvSpPr>
        <p:spPr>
          <a:xfrm>
            <a:off x="1191147" y="54512"/>
            <a:ext cx="9382535" cy="752770"/>
          </a:xfrm>
          <a:prstGeom prst="rect">
            <a:avLst/>
          </a:prstGeom>
        </p:spPr>
        <p:txBody>
          <a:bodyPr lIns="0" tIns="0" rIns="0" bIns="0" rtlCol="0" anchor="t">
            <a:spAutoFit/>
          </a:bodyPr>
          <a:lstStyle/>
          <a:p>
            <a:pPr algn="ctr">
              <a:lnSpc>
                <a:spcPts val="6706"/>
              </a:lnSpc>
              <a:spcBef>
                <a:spcPct val="0"/>
              </a:spcBef>
            </a:pPr>
            <a:r>
              <a:rPr lang="ru-RU" sz="3200" b="1" dirty="0">
                <a:solidFill>
                  <a:schemeClr val="accent5">
                    <a:lumMod val="50000"/>
                  </a:schemeClr>
                </a:solidFill>
              </a:rPr>
              <a:t>Системи техничког обезбеђења обухватају</a:t>
            </a:r>
            <a:endParaRPr lang="en-US" sz="3200" b="1" dirty="0">
              <a:solidFill>
                <a:schemeClr val="accent5">
                  <a:lumMod val="50000"/>
                </a:schemeClr>
              </a:solidFill>
            </a:endParaRPr>
          </a:p>
        </p:txBody>
      </p:sp>
      <p:pic>
        <p:nvPicPr>
          <p:cNvPr id="17" name="Picture 5">
            <a:extLst>
              <a:ext uri="{FF2B5EF4-FFF2-40B4-BE49-F238E27FC236}">
                <a16:creationId xmlns:a16="http://schemas.microsoft.com/office/drawing/2014/main" id="{40050E4C-4CED-42CB-BEC9-2B71A6DB7C06}"/>
              </a:ext>
            </a:extLst>
          </p:cNvPr>
          <p:cNvPicPr>
            <a:picLocks noChangeAspect="1"/>
          </p:cNvPicPr>
          <p:nvPr/>
        </p:nvPicPr>
        <p:blipFill>
          <a:blip r:embed="rId3"/>
          <a:srcRect/>
          <a:stretch>
            <a:fillRect/>
          </a:stretch>
        </p:blipFill>
        <p:spPr>
          <a:xfrm>
            <a:off x="5721424" y="1509437"/>
            <a:ext cx="6019279" cy="4718910"/>
          </a:xfrm>
          <a:prstGeom prst="rect">
            <a:avLst/>
          </a:prstGeom>
        </p:spPr>
      </p:pic>
      <p:sp>
        <p:nvSpPr>
          <p:cNvPr id="11" name="Content Placeholder 2">
            <a:extLst>
              <a:ext uri="{FF2B5EF4-FFF2-40B4-BE49-F238E27FC236}">
                <a16:creationId xmlns:a16="http://schemas.microsoft.com/office/drawing/2014/main" id="{18D32298-75D9-4AE7-BC7D-2E9A8C5C5796}"/>
              </a:ext>
            </a:extLst>
          </p:cNvPr>
          <p:cNvSpPr txBox="1">
            <a:spLocks/>
          </p:cNvSpPr>
          <p:nvPr/>
        </p:nvSpPr>
        <p:spPr>
          <a:xfrm>
            <a:off x="159207" y="1400724"/>
            <a:ext cx="5408400" cy="50136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dirty="0">
                <a:solidFill>
                  <a:srgbClr val="002060"/>
                </a:solidFill>
              </a:rPr>
              <a:t>Противпровални систем</a:t>
            </a:r>
          </a:p>
          <a:p>
            <a:r>
              <a:rPr lang="ru-RU" sz="2000" dirty="0">
                <a:solidFill>
                  <a:srgbClr val="002060"/>
                </a:solidFill>
              </a:rPr>
              <a:t>детекциони кабл за периметарску заштиту (заштита комплекса)</a:t>
            </a:r>
          </a:p>
          <a:p>
            <a:r>
              <a:rPr lang="ru-RU" sz="2000" dirty="0">
                <a:solidFill>
                  <a:srgbClr val="002060"/>
                </a:solidFill>
              </a:rPr>
              <a:t>заштита објекта</a:t>
            </a:r>
          </a:p>
          <a:p>
            <a:r>
              <a:rPr lang="ru-RU" sz="2000" dirty="0">
                <a:solidFill>
                  <a:srgbClr val="002060"/>
                </a:solidFill>
              </a:rPr>
              <a:t>Контрола приступа у објекту са РФИД читачима</a:t>
            </a:r>
          </a:p>
          <a:p>
            <a:r>
              <a:rPr lang="ru-RU" sz="2000" dirty="0">
                <a:solidFill>
                  <a:srgbClr val="002060"/>
                </a:solidFill>
              </a:rPr>
              <a:t>обострано за ДЦ и технолошке техничке просторе, контрола дуално-картица + ПИН</a:t>
            </a:r>
          </a:p>
          <a:p>
            <a:r>
              <a:rPr lang="ru-RU" sz="2000" dirty="0">
                <a:solidFill>
                  <a:srgbClr val="002060"/>
                </a:solidFill>
              </a:rPr>
              <a:t>једнострано за администрацију, контрола-картица</a:t>
            </a:r>
          </a:p>
          <a:p>
            <a:r>
              <a:rPr lang="ru-RU" sz="2000" dirty="0">
                <a:solidFill>
                  <a:srgbClr val="002060"/>
                </a:solidFill>
              </a:rPr>
              <a:t>рампе на улазу у комплекс</a:t>
            </a:r>
          </a:p>
          <a:p>
            <a:r>
              <a:rPr lang="sr-Latn-RS" sz="2000" dirty="0" err="1">
                <a:solidFill>
                  <a:srgbClr val="002060"/>
                </a:solidFill>
              </a:rPr>
              <a:t>Guard</a:t>
            </a:r>
            <a:r>
              <a:rPr lang="ru-RU" sz="2000" dirty="0">
                <a:solidFill>
                  <a:srgbClr val="002060"/>
                </a:solidFill>
              </a:rPr>
              <a:t> </a:t>
            </a:r>
            <a:r>
              <a:rPr lang="sr-Latn-RS" sz="2000" dirty="0" err="1">
                <a:solidFill>
                  <a:srgbClr val="002060"/>
                </a:solidFill>
              </a:rPr>
              <a:t>control</a:t>
            </a:r>
            <a:r>
              <a:rPr lang="ru-RU" sz="2000" dirty="0">
                <a:solidFill>
                  <a:srgbClr val="002060"/>
                </a:solidFill>
              </a:rPr>
              <a:t> за контролу рада обезбеђења</a:t>
            </a:r>
          </a:p>
          <a:p>
            <a:r>
              <a:rPr lang="ru-RU" sz="2000" dirty="0">
                <a:solidFill>
                  <a:srgbClr val="002060"/>
                </a:solidFill>
              </a:rPr>
              <a:t>софтверска интеграција безбедносних система и јединствени надзор и управљање</a:t>
            </a:r>
          </a:p>
          <a:p>
            <a:endParaRPr lang="ru-RU" sz="2600" dirty="0">
              <a:solidFill>
                <a:schemeClr val="bg1"/>
              </a:solidFill>
              <a:latin typeface="Mont Thin Bold" panose="020B0604020202020204" charset="0"/>
            </a:endParaRPr>
          </a:p>
        </p:txBody>
      </p:sp>
      <p:pic>
        <p:nvPicPr>
          <p:cNvPr id="9" name="Picture 8">
            <a:extLst>
              <a:ext uri="{FF2B5EF4-FFF2-40B4-BE49-F238E27FC236}">
                <a16:creationId xmlns:a16="http://schemas.microsoft.com/office/drawing/2014/main" id="{0678AC3C-14A3-4665-A63B-A5FCA3C71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sp>
        <p:nvSpPr>
          <p:cNvPr id="15" name="TextBox 14">
            <a:extLst>
              <a:ext uri="{FF2B5EF4-FFF2-40B4-BE49-F238E27FC236}">
                <a16:creationId xmlns:a16="http://schemas.microsoft.com/office/drawing/2014/main" id="{2589358F-3A08-4808-83E4-1376D8659F14}"/>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spTree>
    <p:extLst>
      <p:ext uri="{BB962C8B-B14F-4D97-AF65-F5344CB8AC3E}">
        <p14:creationId xmlns:p14="http://schemas.microsoft.com/office/powerpoint/2010/main" val="2394468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218250-FF4F-446A-A04A-C3373C9A2D39}"/>
              </a:ext>
            </a:extLst>
          </p:cNvPr>
          <p:cNvPicPr>
            <a:picLocks noChangeAspect="1"/>
          </p:cNvPicPr>
          <p:nvPr/>
        </p:nvPicPr>
        <p:blipFill>
          <a:blip r:embed="rId2"/>
          <a:srcRect l="5441" t="6757" r="78199" b="32687"/>
          <a:stretch>
            <a:fillRect/>
          </a:stretch>
        </p:blipFill>
        <p:spPr>
          <a:xfrm>
            <a:off x="388286" y="129106"/>
            <a:ext cx="406647" cy="533574"/>
          </a:xfrm>
          <a:prstGeom prst="rect">
            <a:avLst/>
          </a:prstGeom>
        </p:spPr>
      </p:pic>
      <p:sp>
        <p:nvSpPr>
          <p:cNvPr id="10" name="Rectangle 9">
            <a:extLst>
              <a:ext uri="{FF2B5EF4-FFF2-40B4-BE49-F238E27FC236}">
                <a16:creationId xmlns:a16="http://schemas.microsoft.com/office/drawing/2014/main" id="{513F48DF-1B2F-4E1F-AA4B-47C608C933CC}"/>
              </a:ext>
            </a:extLst>
          </p:cNvPr>
          <p:cNvSpPr/>
          <p:nvPr/>
        </p:nvSpPr>
        <p:spPr>
          <a:xfrm rot="5400000">
            <a:off x="5907679" y="57367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04B583EE-65B3-42EF-B013-C8C9C792F805}"/>
              </a:ext>
            </a:extLst>
          </p:cNvPr>
          <p:cNvCxnSpPr>
            <a:cxnSpLocks/>
          </p:cNvCxnSpPr>
          <p:nvPr/>
        </p:nvCxnSpPr>
        <p:spPr>
          <a:xfrm>
            <a:off x="0" y="1256425"/>
            <a:ext cx="11135215"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16" name="TextBox 9">
            <a:extLst>
              <a:ext uri="{FF2B5EF4-FFF2-40B4-BE49-F238E27FC236}">
                <a16:creationId xmlns:a16="http://schemas.microsoft.com/office/drawing/2014/main" id="{34EAC921-6A8E-4455-9BEE-481AFABD9EB8}"/>
              </a:ext>
            </a:extLst>
          </p:cNvPr>
          <p:cNvSpPr txBox="1"/>
          <p:nvPr/>
        </p:nvSpPr>
        <p:spPr>
          <a:xfrm>
            <a:off x="1191147" y="54512"/>
            <a:ext cx="9382535" cy="752770"/>
          </a:xfrm>
          <a:prstGeom prst="rect">
            <a:avLst/>
          </a:prstGeom>
        </p:spPr>
        <p:txBody>
          <a:bodyPr lIns="0" tIns="0" rIns="0" bIns="0" rtlCol="0" anchor="t">
            <a:spAutoFit/>
          </a:bodyPr>
          <a:lstStyle/>
          <a:p>
            <a:pPr algn="ctr">
              <a:lnSpc>
                <a:spcPts val="6706"/>
              </a:lnSpc>
              <a:spcBef>
                <a:spcPct val="0"/>
              </a:spcBef>
            </a:pPr>
            <a:r>
              <a:rPr lang="ru-RU" sz="3200" b="1" dirty="0">
                <a:solidFill>
                  <a:schemeClr val="accent5">
                    <a:lumMod val="50000"/>
                  </a:schemeClr>
                </a:solidFill>
              </a:rPr>
              <a:t>Системи техничког обезбеђења обухватају</a:t>
            </a:r>
            <a:endParaRPr lang="en-US" sz="3200" b="1" dirty="0">
              <a:solidFill>
                <a:schemeClr val="accent5">
                  <a:lumMod val="50000"/>
                </a:schemeClr>
              </a:solidFill>
            </a:endParaRPr>
          </a:p>
        </p:txBody>
      </p:sp>
      <p:pic>
        <p:nvPicPr>
          <p:cNvPr id="17" name="Picture 5">
            <a:extLst>
              <a:ext uri="{FF2B5EF4-FFF2-40B4-BE49-F238E27FC236}">
                <a16:creationId xmlns:a16="http://schemas.microsoft.com/office/drawing/2014/main" id="{40050E4C-4CED-42CB-BEC9-2B71A6DB7C06}"/>
              </a:ext>
            </a:extLst>
          </p:cNvPr>
          <p:cNvPicPr>
            <a:picLocks noChangeAspect="1"/>
          </p:cNvPicPr>
          <p:nvPr/>
        </p:nvPicPr>
        <p:blipFill>
          <a:blip r:embed="rId3"/>
          <a:srcRect/>
          <a:stretch>
            <a:fillRect/>
          </a:stretch>
        </p:blipFill>
        <p:spPr>
          <a:xfrm>
            <a:off x="5659280" y="1437136"/>
            <a:ext cx="6019279" cy="4718910"/>
          </a:xfrm>
          <a:prstGeom prst="rect">
            <a:avLst/>
          </a:prstGeom>
        </p:spPr>
      </p:pic>
      <p:sp>
        <p:nvSpPr>
          <p:cNvPr id="9" name="Content Placeholder 2">
            <a:extLst>
              <a:ext uri="{FF2B5EF4-FFF2-40B4-BE49-F238E27FC236}">
                <a16:creationId xmlns:a16="http://schemas.microsoft.com/office/drawing/2014/main" id="{3B9E8A29-6604-4F4B-A06F-834B0D929766}"/>
              </a:ext>
            </a:extLst>
          </p:cNvPr>
          <p:cNvSpPr txBox="1">
            <a:spLocks/>
          </p:cNvSpPr>
          <p:nvPr/>
        </p:nvSpPr>
        <p:spPr>
          <a:xfrm>
            <a:off x="96467" y="1256425"/>
            <a:ext cx="5329195" cy="3886200"/>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sr-Latn-RS" sz="2600" dirty="0">
                <a:solidFill>
                  <a:srgbClr val="002060"/>
                </a:solidFill>
              </a:rPr>
            </a:br>
            <a:endParaRPr lang="ru-RU" sz="2600" dirty="0">
              <a:solidFill>
                <a:srgbClr val="002060"/>
              </a:solidFill>
            </a:endParaRPr>
          </a:p>
          <a:p>
            <a:r>
              <a:rPr lang="ru-RU" sz="8000" dirty="0">
                <a:solidFill>
                  <a:srgbClr val="002060"/>
                </a:solidFill>
              </a:rPr>
              <a:t>систем видео надзора (сва централна опрема за </a:t>
            </a:r>
            <a:r>
              <a:rPr lang="en-US" sz="8000" dirty="0">
                <a:solidFill>
                  <a:srgbClr val="002060"/>
                </a:solidFill>
              </a:rPr>
              <a:t>CCTV</a:t>
            </a:r>
            <a:r>
              <a:rPr lang="ru-RU" sz="8000" dirty="0">
                <a:solidFill>
                  <a:srgbClr val="002060"/>
                </a:solidFill>
              </a:rPr>
              <a:t> је редудантна)</a:t>
            </a:r>
          </a:p>
          <a:p>
            <a:r>
              <a:rPr lang="ru-RU" sz="8000" dirty="0">
                <a:solidFill>
                  <a:srgbClr val="002060"/>
                </a:solidFill>
              </a:rPr>
              <a:t>периметарска заштита комплекса</a:t>
            </a:r>
          </a:p>
          <a:p>
            <a:r>
              <a:rPr lang="ru-RU" sz="8000" dirty="0">
                <a:solidFill>
                  <a:srgbClr val="002060"/>
                </a:solidFill>
              </a:rPr>
              <a:t>термовизијске камере на стубовима</a:t>
            </a:r>
          </a:p>
          <a:p>
            <a:r>
              <a:rPr lang="ru-RU" sz="8000" dirty="0">
                <a:solidFill>
                  <a:srgbClr val="002060"/>
                </a:solidFill>
              </a:rPr>
              <a:t>камере у видљивом спектру на стубовима</a:t>
            </a:r>
          </a:p>
          <a:p>
            <a:r>
              <a:rPr lang="en-US" sz="8000" dirty="0">
                <a:solidFill>
                  <a:srgbClr val="002060"/>
                </a:solidFill>
              </a:rPr>
              <a:t>PTZ</a:t>
            </a:r>
            <a:r>
              <a:rPr lang="ru-RU" sz="8000" dirty="0">
                <a:solidFill>
                  <a:srgbClr val="002060"/>
                </a:solidFill>
              </a:rPr>
              <a:t> камере за детаље</a:t>
            </a:r>
          </a:p>
          <a:p>
            <a:r>
              <a:rPr lang="ru-RU" sz="8000" dirty="0">
                <a:solidFill>
                  <a:srgbClr val="002060"/>
                </a:solidFill>
              </a:rPr>
              <a:t>ИТ модули се напајају са 2 трафостанице које су повезане у прстен</a:t>
            </a:r>
            <a:r>
              <a:rPr lang="en-US" sz="8000" dirty="0">
                <a:solidFill>
                  <a:srgbClr val="002060"/>
                </a:solidFill>
              </a:rPr>
              <a:t>.</a:t>
            </a:r>
            <a:br>
              <a:rPr lang="sr-Latn-RS" sz="8000" dirty="0">
                <a:solidFill>
                  <a:srgbClr val="002060"/>
                </a:solidFill>
              </a:rPr>
            </a:br>
            <a:endParaRPr lang="ru-RU" sz="8000" dirty="0">
              <a:solidFill>
                <a:srgbClr val="002060"/>
              </a:solidFill>
            </a:endParaRPr>
          </a:p>
          <a:p>
            <a:r>
              <a:rPr lang="ru-RU" sz="8000" dirty="0">
                <a:solidFill>
                  <a:srgbClr val="002060"/>
                </a:solidFill>
              </a:rPr>
              <a:t>У случају престанка мрежног напајања, као резервно напајање постоје дизел агрегати снаге 2500</a:t>
            </a:r>
            <a:r>
              <a:rPr lang="en-US" sz="8000" dirty="0">
                <a:solidFill>
                  <a:srgbClr val="002060"/>
                </a:solidFill>
              </a:rPr>
              <a:t>kVA</a:t>
            </a:r>
            <a:r>
              <a:rPr lang="ru-RU" sz="8000" dirty="0">
                <a:solidFill>
                  <a:srgbClr val="002060"/>
                </a:solidFill>
              </a:rPr>
              <a:t> (2000кW ПРП) који се аутоматски стартују по престанку мрежног напона. Аутономија рада дизел агрегата је 96</a:t>
            </a:r>
            <a:r>
              <a:rPr lang="en-US" sz="8000" dirty="0">
                <a:solidFill>
                  <a:srgbClr val="002060"/>
                </a:solidFill>
              </a:rPr>
              <a:t>;</a:t>
            </a:r>
            <a:r>
              <a:rPr lang="ru-RU" sz="8000" dirty="0">
                <a:solidFill>
                  <a:srgbClr val="002060"/>
                </a:solidFill>
              </a:rPr>
              <a:t> без допуне</a:t>
            </a:r>
            <a:br>
              <a:rPr lang="sr-Latn-RS" sz="8000" dirty="0">
                <a:solidFill>
                  <a:srgbClr val="002060"/>
                </a:solidFill>
              </a:rPr>
            </a:br>
            <a:endParaRPr lang="ru-RU" sz="8000" dirty="0">
              <a:solidFill>
                <a:srgbClr val="002060"/>
              </a:solidFill>
            </a:endParaRPr>
          </a:p>
          <a:p>
            <a:r>
              <a:rPr lang="ru-RU" sz="8000" dirty="0">
                <a:solidFill>
                  <a:srgbClr val="002060"/>
                </a:solidFill>
              </a:rPr>
              <a:t>Време успостављања рада дизел агрегата са стабилним напајањем је мање од 60с</a:t>
            </a:r>
            <a:r>
              <a:rPr lang="en-US" sz="8000" dirty="0">
                <a:solidFill>
                  <a:srgbClr val="002060"/>
                </a:solidFill>
              </a:rPr>
              <a:t>.</a:t>
            </a:r>
            <a:endParaRPr lang="ru-RU" sz="8000" dirty="0">
              <a:solidFill>
                <a:srgbClr val="002060"/>
              </a:solidFill>
            </a:endParaRPr>
          </a:p>
          <a:p>
            <a:endParaRPr lang="ru-RU" sz="2500" dirty="0">
              <a:solidFill>
                <a:srgbClr val="002060"/>
              </a:solidFill>
            </a:endParaRPr>
          </a:p>
          <a:p>
            <a:endParaRPr lang="ru-RU" sz="2400" dirty="0">
              <a:solidFill>
                <a:schemeClr val="bg1"/>
              </a:solidFill>
              <a:latin typeface="Mont Thin Bold" panose="020B0604020202020204" charset="0"/>
            </a:endParaRPr>
          </a:p>
        </p:txBody>
      </p:sp>
      <p:pic>
        <p:nvPicPr>
          <p:cNvPr id="11" name="Picture 10">
            <a:extLst>
              <a:ext uri="{FF2B5EF4-FFF2-40B4-BE49-F238E27FC236}">
                <a16:creationId xmlns:a16="http://schemas.microsoft.com/office/drawing/2014/main" id="{70DBDCD8-EF01-4D32-BD48-5D86A6BB9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sp>
        <p:nvSpPr>
          <p:cNvPr id="15" name="TextBox 14">
            <a:extLst>
              <a:ext uri="{FF2B5EF4-FFF2-40B4-BE49-F238E27FC236}">
                <a16:creationId xmlns:a16="http://schemas.microsoft.com/office/drawing/2014/main" id="{610D5077-998C-4760-A851-5AC7C339BC97}"/>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spTree>
    <p:extLst>
      <p:ext uri="{BB962C8B-B14F-4D97-AF65-F5344CB8AC3E}">
        <p14:creationId xmlns:p14="http://schemas.microsoft.com/office/powerpoint/2010/main" val="2598341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7A480FF-B607-48F8-B2E6-E3BE0A9288EB}"/>
              </a:ext>
            </a:extLst>
          </p:cNvPr>
          <p:cNvPicPr>
            <a:picLocks noChangeAspect="1"/>
          </p:cNvPicPr>
          <p:nvPr/>
        </p:nvPicPr>
        <p:blipFill>
          <a:blip r:embed="rId2"/>
          <a:srcRect l="5441" t="6757" r="76038" b="30749"/>
          <a:stretch>
            <a:fillRect/>
          </a:stretch>
        </p:blipFill>
        <p:spPr>
          <a:xfrm>
            <a:off x="455616" y="135153"/>
            <a:ext cx="460369" cy="550647"/>
          </a:xfrm>
          <a:prstGeom prst="rect">
            <a:avLst/>
          </a:prstGeom>
        </p:spPr>
      </p:pic>
      <p:sp>
        <p:nvSpPr>
          <p:cNvPr id="10" name="Rectangle 9">
            <a:extLst>
              <a:ext uri="{FF2B5EF4-FFF2-40B4-BE49-F238E27FC236}">
                <a16:creationId xmlns:a16="http://schemas.microsoft.com/office/drawing/2014/main" id="{7670A4E8-56CE-4F28-A942-F24444E5E6CC}"/>
              </a:ext>
            </a:extLst>
          </p:cNvPr>
          <p:cNvSpPr/>
          <p:nvPr/>
        </p:nvSpPr>
        <p:spPr>
          <a:xfrm rot="5400000">
            <a:off x="5907680" y="573678"/>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474F4889-07DC-47EC-ACEF-15CC38A34604}"/>
              </a:ext>
            </a:extLst>
          </p:cNvPr>
          <p:cNvCxnSpPr>
            <a:cxnSpLocks/>
          </p:cNvCxnSpPr>
          <p:nvPr/>
        </p:nvCxnSpPr>
        <p:spPr>
          <a:xfrm>
            <a:off x="0" y="1111823"/>
            <a:ext cx="11135215"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13" name="TextBox 9">
            <a:extLst>
              <a:ext uri="{FF2B5EF4-FFF2-40B4-BE49-F238E27FC236}">
                <a16:creationId xmlns:a16="http://schemas.microsoft.com/office/drawing/2014/main" id="{D8AF642A-11CC-40D1-87C5-513BCF486B53}"/>
              </a:ext>
            </a:extLst>
          </p:cNvPr>
          <p:cNvSpPr txBox="1"/>
          <p:nvPr/>
        </p:nvSpPr>
        <p:spPr>
          <a:xfrm>
            <a:off x="685800" y="88600"/>
            <a:ext cx="9382535" cy="752770"/>
          </a:xfrm>
          <a:prstGeom prst="rect">
            <a:avLst/>
          </a:prstGeom>
        </p:spPr>
        <p:txBody>
          <a:bodyPr lIns="0" tIns="0" rIns="0" bIns="0" rtlCol="0" anchor="t">
            <a:spAutoFit/>
          </a:bodyPr>
          <a:lstStyle/>
          <a:p>
            <a:pPr algn="ctr">
              <a:lnSpc>
                <a:spcPts val="6706"/>
              </a:lnSpc>
              <a:spcBef>
                <a:spcPct val="0"/>
              </a:spcBef>
            </a:pPr>
            <a:r>
              <a:rPr lang="en-US" sz="3200" b="1" dirty="0" err="1">
                <a:solidFill>
                  <a:schemeClr val="accent5">
                    <a:lumMod val="50000"/>
                  </a:schemeClr>
                </a:solidFill>
              </a:rPr>
              <a:t>Информациона</a:t>
            </a:r>
            <a:r>
              <a:rPr lang="en-US" sz="3200" b="1" dirty="0">
                <a:solidFill>
                  <a:schemeClr val="accent5">
                    <a:lumMod val="50000"/>
                  </a:schemeClr>
                </a:solidFill>
              </a:rPr>
              <a:t> </a:t>
            </a:r>
            <a:r>
              <a:rPr lang="en-US" sz="3200" b="1" dirty="0" err="1">
                <a:solidFill>
                  <a:schemeClr val="accent5">
                    <a:lumMod val="50000"/>
                  </a:schemeClr>
                </a:solidFill>
              </a:rPr>
              <a:t>безбедност</a:t>
            </a:r>
            <a:r>
              <a:rPr lang="sr-Cyrl-RS" sz="3200" b="1" dirty="0">
                <a:solidFill>
                  <a:schemeClr val="accent5">
                    <a:lumMod val="50000"/>
                  </a:schemeClr>
                </a:solidFill>
              </a:rPr>
              <a:t> - Логичка заштита</a:t>
            </a:r>
            <a:endParaRPr lang="en-US" sz="3200" b="1" dirty="0">
              <a:solidFill>
                <a:schemeClr val="accent5">
                  <a:lumMod val="50000"/>
                </a:schemeClr>
              </a:solidFill>
            </a:endParaRPr>
          </a:p>
        </p:txBody>
      </p:sp>
      <p:sp>
        <p:nvSpPr>
          <p:cNvPr id="15" name="TextBox 7">
            <a:extLst>
              <a:ext uri="{FF2B5EF4-FFF2-40B4-BE49-F238E27FC236}">
                <a16:creationId xmlns:a16="http://schemas.microsoft.com/office/drawing/2014/main" id="{3F786F3D-AFE1-40F9-BEF3-640B1E6C0632}"/>
              </a:ext>
            </a:extLst>
          </p:cNvPr>
          <p:cNvSpPr txBox="1"/>
          <p:nvPr/>
        </p:nvSpPr>
        <p:spPr>
          <a:xfrm>
            <a:off x="290744" y="4634767"/>
            <a:ext cx="5488619" cy="1588768"/>
          </a:xfrm>
          <a:prstGeom prst="rect">
            <a:avLst/>
          </a:prstGeom>
        </p:spPr>
        <p:txBody>
          <a:bodyPr wrap="square" lIns="0" tIns="0" rIns="0" bIns="0" rtlCol="0" anchor="t">
            <a:spAutoFit/>
          </a:bodyPr>
          <a:lstStyle/>
          <a:p>
            <a:pPr marL="518160" lvl="1" indent="-259080">
              <a:lnSpc>
                <a:spcPts val="3359"/>
              </a:lnSpc>
              <a:buFont typeface="Arial"/>
              <a:buChar char="•"/>
            </a:pPr>
            <a:endParaRPr lang="sr-Latn-RS" sz="2400" dirty="0">
              <a:solidFill>
                <a:srgbClr val="FFFFFF"/>
              </a:solidFill>
              <a:latin typeface="Mont Thin Bold" panose="020B0604020202020204" charset="0"/>
            </a:endParaRPr>
          </a:p>
          <a:p>
            <a:pPr marL="334311" lvl="1" indent="-167156">
              <a:lnSpc>
                <a:spcPts val="2167"/>
              </a:lnSpc>
              <a:buFont typeface="Arial"/>
              <a:buChar char="•"/>
            </a:pPr>
            <a:r>
              <a:rPr lang="sr-Latn-RS" sz="2800" dirty="0">
                <a:solidFill>
                  <a:srgbClr val="002060"/>
                </a:solidFill>
              </a:rPr>
              <a:t>Network Operations Center (NOC)</a:t>
            </a:r>
          </a:p>
          <a:p>
            <a:pPr marL="334311" lvl="1" indent="-167156">
              <a:lnSpc>
                <a:spcPts val="2167"/>
              </a:lnSpc>
              <a:buFont typeface="Arial"/>
              <a:buChar char="•"/>
            </a:pPr>
            <a:endParaRPr lang="sr-Cyrl-RS" sz="2800" dirty="0">
              <a:solidFill>
                <a:srgbClr val="002060"/>
              </a:solidFill>
            </a:endParaRPr>
          </a:p>
          <a:p>
            <a:pPr marL="334311" lvl="1" indent="-167156">
              <a:lnSpc>
                <a:spcPts val="2167"/>
              </a:lnSpc>
              <a:buFont typeface="Arial"/>
              <a:buChar char="•"/>
            </a:pPr>
            <a:r>
              <a:rPr lang="sr-Latn-RS" sz="2800" dirty="0">
                <a:solidFill>
                  <a:srgbClr val="002060"/>
                </a:solidFill>
              </a:rPr>
              <a:t>Security Operations Center (SOC)</a:t>
            </a:r>
            <a:endParaRPr lang="sr-Cyrl-RS" sz="2800" dirty="0">
              <a:solidFill>
                <a:srgbClr val="002060"/>
              </a:solidFill>
            </a:endParaRPr>
          </a:p>
          <a:p>
            <a:pPr marL="334311" lvl="1" indent="-167156">
              <a:lnSpc>
                <a:spcPts val="2167"/>
              </a:lnSpc>
              <a:buFont typeface="Arial"/>
              <a:buChar char="•"/>
            </a:pPr>
            <a:endParaRPr lang="sr-Cyrl-RS" sz="2800" dirty="0">
              <a:solidFill>
                <a:srgbClr val="002060"/>
              </a:solidFill>
            </a:endParaRPr>
          </a:p>
        </p:txBody>
      </p:sp>
      <p:pic>
        <p:nvPicPr>
          <p:cNvPr id="16" name="Picture 15" descr="A picture containing text, wall, indoor, ceiling&#10;&#10;Description automatically generated">
            <a:extLst>
              <a:ext uri="{FF2B5EF4-FFF2-40B4-BE49-F238E27FC236}">
                <a16:creationId xmlns:a16="http://schemas.microsoft.com/office/drawing/2014/main" id="{7849C64F-A2D3-4ACF-97F8-6A8FEE938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7029" y="1684286"/>
            <a:ext cx="4581487" cy="3436115"/>
          </a:xfrm>
          <a:prstGeom prst="rect">
            <a:avLst/>
          </a:prstGeom>
        </p:spPr>
      </p:pic>
      <p:sp>
        <p:nvSpPr>
          <p:cNvPr id="17" name="TextBox 16">
            <a:extLst>
              <a:ext uri="{FF2B5EF4-FFF2-40B4-BE49-F238E27FC236}">
                <a16:creationId xmlns:a16="http://schemas.microsoft.com/office/drawing/2014/main" id="{7DA71E16-C2C3-4D0D-8605-F9927BCD106A}"/>
              </a:ext>
            </a:extLst>
          </p:cNvPr>
          <p:cNvSpPr txBox="1"/>
          <p:nvPr/>
        </p:nvSpPr>
        <p:spPr>
          <a:xfrm>
            <a:off x="121830" y="1238819"/>
            <a:ext cx="6174418" cy="954107"/>
          </a:xfrm>
          <a:prstGeom prst="rect">
            <a:avLst/>
          </a:prstGeom>
          <a:noFill/>
        </p:spPr>
        <p:txBody>
          <a:bodyPr wrap="square">
            <a:spAutoFit/>
          </a:bodyPr>
          <a:lstStyle/>
          <a:p>
            <a:r>
              <a:rPr lang="sr-Cyrl-RS" sz="2800" dirty="0">
                <a:solidFill>
                  <a:srgbClr val="002060"/>
                </a:solidFill>
              </a:rPr>
              <a:t>1. </a:t>
            </a:r>
            <a:r>
              <a:rPr lang="en-US" sz="2800" dirty="0">
                <a:solidFill>
                  <a:srgbClr val="002060"/>
                </a:solidFill>
              </a:rPr>
              <a:t>ISO 9001</a:t>
            </a:r>
            <a:r>
              <a:rPr lang="sr-Cyrl-RS" sz="2800" dirty="0">
                <a:solidFill>
                  <a:srgbClr val="002060"/>
                </a:solidFill>
              </a:rPr>
              <a:t> -</a:t>
            </a:r>
            <a:r>
              <a:rPr lang="en-US" sz="2800" dirty="0">
                <a:solidFill>
                  <a:srgbClr val="002060"/>
                </a:solidFill>
              </a:rPr>
              <a:t> </a:t>
            </a:r>
            <a:r>
              <a:rPr lang="sr-Cyrl-RS" sz="2800" dirty="0">
                <a:solidFill>
                  <a:srgbClr val="002060"/>
                </a:solidFill>
              </a:rPr>
              <a:t>међународни стандард за управљање квалитетом</a:t>
            </a:r>
            <a:endParaRPr lang="en-US" sz="2800" dirty="0">
              <a:solidFill>
                <a:srgbClr val="002060"/>
              </a:solidFill>
            </a:endParaRPr>
          </a:p>
        </p:txBody>
      </p:sp>
      <p:sp>
        <p:nvSpPr>
          <p:cNvPr id="18" name="TextBox 17">
            <a:extLst>
              <a:ext uri="{FF2B5EF4-FFF2-40B4-BE49-F238E27FC236}">
                <a16:creationId xmlns:a16="http://schemas.microsoft.com/office/drawing/2014/main" id="{3C7523C2-ADCE-42CB-9531-0FFBDD2A7DEE}"/>
              </a:ext>
            </a:extLst>
          </p:cNvPr>
          <p:cNvSpPr txBox="1"/>
          <p:nvPr/>
        </p:nvSpPr>
        <p:spPr>
          <a:xfrm>
            <a:off x="121830" y="2722179"/>
            <a:ext cx="6174418" cy="954107"/>
          </a:xfrm>
          <a:prstGeom prst="rect">
            <a:avLst/>
          </a:prstGeom>
          <a:noFill/>
        </p:spPr>
        <p:txBody>
          <a:bodyPr wrap="square">
            <a:spAutoFit/>
          </a:bodyPr>
          <a:lstStyle/>
          <a:p>
            <a:r>
              <a:rPr lang="sr-Cyrl-RS" sz="2800" dirty="0">
                <a:solidFill>
                  <a:srgbClr val="002060"/>
                </a:solidFill>
              </a:rPr>
              <a:t>2. </a:t>
            </a:r>
            <a:r>
              <a:rPr lang="en-US" sz="2800" dirty="0">
                <a:solidFill>
                  <a:srgbClr val="002060"/>
                </a:solidFill>
              </a:rPr>
              <a:t>ISO/IEC 27701:2019 </a:t>
            </a:r>
            <a:r>
              <a:rPr lang="sr-Cyrl-RS" sz="2800" dirty="0">
                <a:solidFill>
                  <a:srgbClr val="002060"/>
                </a:solidFill>
              </a:rPr>
              <a:t>– менаџмент приватношћу информацијама</a:t>
            </a:r>
            <a:endParaRPr lang="en-US" sz="2800" dirty="0">
              <a:solidFill>
                <a:srgbClr val="002060"/>
              </a:solidFill>
            </a:endParaRPr>
          </a:p>
        </p:txBody>
      </p:sp>
      <p:sp>
        <p:nvSpPr>
          <p:cNvPr id="20" name="TextBox 19">
            <a:extLst>
              <a:ext uri="{FF2B5EF4-FFF2-40B4-BE49-F238E27FC236}">
                <a16:creationId xmlns:a16="http://schemas.microsoft.com/office/drawing/2014/main" id="{240E79E8-AEDB-4327-B75F-335EAB3E744E}"/>
              </a:ext>
            </a:extLst>
          </p:cNvPr>
          <p:cNvSpPr txBox="1"/>
          <p:nvPr/>
        </p:nvSpPr>
        <p:spPr>
          <a:xfrm>
            <a:off x="181014" y="3705013"/>
            <a:ext cx="6174418" cy="954107"/>
          </a:xfrm>
          <a:prstGeom prst="rect">
            <a:avLst/>
          </a:prstGeom>
          <a:noFill/>
        </p:spPr>
        <p:txBody>
          <a:bodyPr wrap="square">
            <a:spAutoFit/>
          </a:bodyPr>
          <a:lstStyle/>
          <a:p>
            <a:r>
              <a:rPr lang="sr-Cyrl-RS" sz="2800" dirty="0">
                <a:solidFill>
                  <a:srgbClr val="002060"/>
                </a:solidFill>
              </a:rPr>
              <a:t>3. </a:t>
            </a:r>
            <a:r>
              <a:rPr lang="en-US" sz="2800" dirty="0">
                <a:solidFill>
                  <a:srgbClr val="002060"/>
                </a:solidFill>
              </a:rPr>
              <a:t>ISO 27001 </a:t>
            </a:r>
            <a:r>
              <a:rPr lang="sr-Cyrl-RS" sz="2800" dirty="0">
                <a:solidFill>
                  <a:srgbClr val="002060"/>
                </a:solidFill>
              </a:rPr>
              <a:t>– систем за управљање безбедношћу информацијама</a:t>
            </a:r>
            <a:endParaRPr lang="en-US" sz="2800" dirty="0">
              <a:solidFill>
                <a:srgbClr val="002060"/>
              </a:solidFill>
            </a:endParaRPr>
          </a:p>
        </p:txBody>
      </p:sp>
      <p:pic>
        <p:nvPicPr>
          <p:cNvPr id="14" name="Picture 13">
            <a:extLst>
              <a:ext uri="{FF2B5EF4-FFF2-40B4-BE49-F238E27FC236}">
                <a16:creationId xmlns:a16="http://schemas.microsoft.com/office/drawing/2014/main" id="{AFDD16DD-1831-47AC-89FA-9BEF49D5D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126" y="0"/>
            <a:ext cx="2244874" cy="1111819"/>
          </a:xfrm>
          <a:prstGeom prst="rect">
            <a:avLst/>
          </a:prstGeom>
        </p:spPr>
      </p:pic>
      <p:pic>
        <p:nvPicPr>
          <p:cNvPr id="21" name="Picture 20">
            <a:extLst>
              <a:ext uri="{FF2B5EF4-FFF2-40B4-BE49-F238E27FC236}">
                <a16:creationId xmlns:a16="http://schemas.microsoft.com/office/drawing/2014/main" id="{7FC14D13-3885-48AF-BA79-E51EFBDC1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sp>
        <p:nvSpPr>
          <p:cNvPr id="23" name="TextBox 22">
            <a:extLst>
              <a:ext uri="{FF2B5EF4-FFF2-40B4-BE49-F238E27FC236}">
                <a16:creationId xmlns:a16="http://schemas.microsoft.com/office/drawing/2014/main" id="{486622C6-C091-43F3-8A87-33B416E00436}"/>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spTree>
    <p:extLst>
      <p:ext uri="{BB962C8B-B14F-4D97-AF65-F5344CB8AC3E}">
        <p14:creationId xmlns:p14="http://schemas.microsoft.com/office/powerpoint/2010/main" val="185783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44" y="347861"/>
            <a:ext cx="10515600" cy="1325563"/>
          </a:xfrm>
        </p:spPr>
        <p:txBody>
          <a:bodyPr>
            <a:normAutofit/>
          </a:bodyPr>
          <a:lstStyle/>
          <a:p>
            <a:r>
              <a:rPr lang="sr-Cyrl-RS" sz="3300" b="1" dirty="0">
                <a:solidFill>
                  <a:schemeClr val="accent5">
                    <a:lumMod val="50000"/>
                  </a:schemeClr>
                </a:solidFill>
                <a:latin typeface="+mn-lt"/>
                <a:cs typeface="Times New Roman" panose="02020603050405020304" pitchFamily="18" charset="0"/>
              </a:rPr>
              <a:t>Успостављање Државног дата центра </a:t>
            </a:r>
            <a:br>
              <a:rPr lang="sr-Latn-RS" sz="2667" b="1" dirty="0">
                <a:solidFill>
                  <a:srgbClr val="00003A"/>
                </a:solidFill>
                <a:latin typeface="+mn-lt"/>
                <a:cs typeface="Times New Roman" panose="02020603050405020304" pitchFamily="18" charset="0"/>
              </a:rPr>
            </a:br>
            <a:r>
              <a:rPr lang="sr-Cyrl-RS" sz="1800" b="1" dirty="0">
                <a:solidFill>
                  <a:schemeClr val="accent5">
                    <a:lumMod val="50000"/>
                  </a:schemeClr>
                </a:solidFill>
                <a:latin typeface="+mn-lt"/>
                <a:cs typeface="Times New Roman" panose="02020603050405020304" pitchFamily="18" charset="0"/>
              </a:rPr>
              <a:t>ПОУЗДАНОСТ И РЕДУДАНТНОСТ НАПАЈАЊА</a:t>
            </a:r>
            <a:br>
              <a:rPr lang="sr-Cyrl-RS" sz="2667" b="1" dirty="0">
                <a:solidFill>
                  <a:srgbClr val="00003A"/>
                </a:solidFill>
                <a:latin typeface="+mn-lt"/>
                <a:cs typeface="Times New Roman" panose="02020603050405020304" pitchFamily="18" charset="0"/>
              </a:rPr>
            </a:br>
            <a:endParaRPr lang="en-US" sz="2667" dirty="0">
              <a:latin typeface="+mn-lt"/>
            </a:endParaRPr>
          </a:p>
        </p:txBody>
      </p:sp>
      <p:sp>
        <p:nvSpPr>
          <p:cNvPr id="3" name="Content Placeholder 2"/>
          <p:cNvSpPr>
            <a:spLocks noGrp="1"/>
          </p:cNvSpPr>
          <p:nvPr>
            <p:ph idx="1"/>
          </p:nvPr>
        </p:nvSpPr>
        <p:spPr/>
        <p:txBody>
          <a:bodyPr>
            <a:normAutofit/>
          </a:bodyPr>
          <a:lstStyle/>
          <a:p>
            <a:pPr algn="just">
              <a:tabLst>
                <a:tab pos="609585" algn="l"/>
              </a:tabLst>
            </a:pPr>
            <a:r>
              <a:rPr lang="sr-Cyrl-RS" sz="2400" b="1" dirty="0">
                <a:solidFill>
                  <a:schemeClr val="accent5">
                    <a:lumMod val="50000"/>
                  </a:schemeClr>
                </a:solidFill>
                <a:cs typeface="Times New Roman" panose="02020603050405020304" pitchFamily="18" charset="0"/>
              </a:rPr>
              <a:t>Д</a:t>
            </a:r>
            <a:r>
              <a:rPr lang="sr-Latn-RS" sz="2400" b="1" dirty="0">
                <a:solidFill>
                  <a:schemeClr val="accent5">
                    <a:lumMod val="50000"/>
                  </a:schemeClr>
                </a:solidFill>
                <a:cs typeface="Times New Roman" panose="02020603050405020304" pitchFamily="18" charset="0"/>
              </a:rPr>
              <a:t>ва различита напонска привода </a:t>
            </a:r>
            <a:r>
              <a:rPr lang="sr-Latn-RS" sz="2400" dirty="0">
                <a:solidFill>
                  <a:schemeClr val="accent5">
                    <a:lumMod val="50000"/>
                  </a:schemeClr>
                </a:solidFill>
                <a:cs typeface="Times New Roman" panose="02020603050405020304" pitchFamily="18" charset="0"/>
              </a:rPr>
              <a:t>(трећи у изградњи)</a:t>
            </a:r>
            <a:r>
              <a:rPr lang="sr-Cyrl-RS" sz="2400" dirty="0">
                <a:solidFill>
                  <a:schemeClr val="accent5">
                    <a:lumMod val="50000"/>
                  </a:schemeClr>
                </a:solidFill>
                <a:cs typeface="Times New Roman" panose="02020603050405020304" pitchFamily="18" charset="0"/>
              </a:rPr>
              <a:t>.</a:t>
            </a:r>
            <a:endParaRPr lang="en-US" sz="2400" dirty="0">
              <a:solidFill>
                <a:schemeClr val="accent5">
                  <a:lumMod val="50000"/>
                </a:schemeClr>
              </a:solidFill>
              <a:cs typeface="Times New Roman" panose="02020603050405020304" pitchFamily="18" charset="0"/>
            </a:endParaRPr>
          </a:p>
          <a:p>
            <a:pPr algn="just">
              <a:tabLst>
                <a:tab pos="609585" algn="l"/>
              </a:tabLst>
            </a:pPr>
            <a:r>
              <a:rPr lang="sr-Cyrl-RS" sz="2400" b="1" dirty="0">
                <a:solidFill>
                  <a:schemeClr val="accent5">
                    <a:lumMod val="50000"/>
                  </a:schemeClr>
                </a:solidFill>
                <a:cs typeface="Times New Roman" panose="02020603050405020304" pitchFamily="18" charset="0"/>
              </a:rPr>
              <a:t>Т</a:t>
            </a:r>
            <a:r>
              <a:rPr lang="sr-Latn-RS" sz="2400" b="1" dirty="0">
                <a:solidFill>
                  <a:schemeClr val="accent5">
                    <a:lumMod val="50000"/>
                  </a:schemeClr>
                </a:solidFill>
                <a:cs typeface="Times New Roman" panose="02020603050405020304" pitchFamily="18" charset="0"/>
              </a:rPr>
              <a:t>ри трафо станице </a:t>
            </a:r>
            <a:r>
              <a:rPr lang="sr-Latn-RS" sz="2400" dirty="0">
                <a:solidFill>
                  <a:schemeClr val="accent5">
                    <a:lumMod val="50000"/>
                  </a:schemeClr>
                </a:solidFill>
                <a:cs typeface="Times New Roman" panose="02020603050405020304" pitchFamily="18" charset="0"/>
              </a:rPr>
              <a:t>пуног капацитета обезбеђују нисконапонски развод дата центра (редунданса 2N+1)</a:t>
            </a:r>
            <a:r>
              <a:rPr lang="sr-Cyrl-RS" sz="2400" dirty="0">
                <a:solidFill>
                  <a:schemeClr val="accent5">
                    <a:lumMod val="50000"/>
                  </a:schemeClr>
                </a:solidFill>
                <a:cs typeface="Times New Roman" panose="02020603050405020304" pitchFamily="18" charset="0"/>
              </a:rPr>
              <a:t>.</a:t>
            </a:r>
            <a:endParaRPr lang="en-US" sz="2400" dirty="0">
              <a:solidFill>
                <a:schemeClr val="accent5">
                  <a:lumMod val="50000"/>
                </a:schemeClr>
              </a:solidFill>
              <a:cs typeface="Times New Roman" panose="02020603050405020304" pitchFamily="18" charset="0"/>
            </a:endParaRPr>
          </a:p>
          <a:p>
            <a:pPr algn="just">
              <a:tabLst>
                <a:tab pos="609585" algn="l"/>
              </a:tabLst>
            </a:pPr>
            <a:r>
              <a:rPr lang="sr-Cyrl-RS" sz="2400" b="1" dirty="0">
                <a:solidFill>
                  <a:schemeClr val="accent5">
                    <a:lumMod val="50000"/>
                  </a:schemeClr>
                </a:solidFill>
                <a:cs typeface="Times New Roman" panose="02020603050405020304" pitchFamily="18" charset="0"/>
              </a:rPr>
              <a:t>Т</a:t>
            </a:r>
            <a:r>
              <a:rPr lang="sr-Latn-RS" sz="2400" b="1" dirty="0">
                <a:solidFill>
                  <a:schemeClr val="accent5">
                    <a:lumMod val="50000"/>
                  </a:schemeClr>
                </a:solidFill>
                <a:cs typeface="Times New Roman" panose="02020603050405020304" pitchFamily="18" charset="0"/>
              </a:rPr>
              <a:t>ри</a:t>
            </a:r>
            <a:r>
              <a:rPr lang="sr-Cyrl-RS" sz="2400" b="1" dirty="0">
                <a:solidFill>
                  <a:schemeClr val="accent5">
                    <a:lumMod val="50000"/>
                  </a:schemeClr>
                </a:solidFill>
                <a:cs typeface="Times New Roman" panose="02020603050405020304" pitchFamily="18" charset="0"/>
              </a:rPr>
              <a:t>, плус један резервни,</a:t>
            </a:r>
            <a:r>
              <a:rPr lang="sr-Latn-RS" sz="2400" b="1" dirty="0">
                <a:solidFill>
                  <a:schemeClr val="accent5">
                    <a:lumMod val="50000"/>
                  </a:schemeClr>
                </a:solidFill>
                <a:cs typeface="Times New Roman" panose="02020603050405020304" pitchFamily="18" charset="0"/>
              </a:rPr>
              <a:t> дизел агрегата </a:t>
            </a:r>
            <a:r>
              <a:rPr lang="sr-Latn-RS" sz="2400" dirty="0">
                <a:solidFill>
                  <a:schemeClr val="accent5">
                    <a:lumMod val="50000"/>
                  </a:schemeClr>
                </a:solidFill>
                <a:cs typeface="Times New Roman" panose="02020603050405020304" pitchFamily="18" charset="0"/>
              </a:rPr>
              <a:t>пуног капацитета дата центра, по један за сваку грану напајања</a:t>
            </a:r>
            <a:r>
              <a:rPr lang="sr-Cyrl-RS" sz="2400" dirty="0">
                <a:solidFill>
                  <a:schemeClr val="accent5">
                    <a:lumMod val="50000"/>
                  </a:schemeClr>
                </a:solidFill>
                <a:cs typeface="Times New Roman" panose="02020603050405020304" pitchFamily="18" charset="0"/>
              </a:rPr>
              <a:t>.</a:t>
            </a:r>
            <a:r>
              <a:rPr lang="sr-Latn-RS" sz="2400" dirty="0">
                <a:solidFill>
                  <a:schemeClr val="accent5">
                    <a:lumMod val="50000"/>
                  </a:schemeClr>
                </a:solidFill>
                <a:cs typeface="Times New Roman" panose="02020603050405020304" pitchFamily="18" charset="0"/>
              </a:rPr>
              <a:t> </a:t>
            </a:r>
            <a:r>
              <a:rPr lang="sr-Cyrl-RS" sz="2400" b="1" dirty="0">
                <a:solidFill>
                  <a:schemeClr val="accent5">
                    <a:lumMod val="50000"/>
                  </a:schemeClr>
                </a:solidFill>
                <a:cs typeface="Times New Roman" panose="02020603050405020304" pitchFamily="18" charset="0"/>
              </a:rPr>
              <a:t>Аутономија 48 сати под пуним капацитетом!</a:t>
            </a:r>
            <a:endParaRPr lang="en-US" sz="2400" b="1" dirty="0">
              <a:solidFill>
                <a:schemeClr val="accent5">
                  <a:lumMod val="50000"/>
                </a:schemeClr>
              </a:solidFill>
              <a:cs typeface="Times New Roman" panose="02020603050405020304" pitchFamily="18" charset="0"/>
            </a:endParaRPr>
          </a:p>
          <a:p>
            <a:pPr algn="just">
              <a:tabLst>
                <a:tab pos="609585" algn="l"/>
              </a:tabLst>
            </a:pPr>
            <a:r>
              <a:rPr lang="sr-Cyrl-RS" sz="2400" dirty="0">
                <a:solidFill>
                  <a:schemeClr val="accent5">
                    <a:lumMod val="50000"/>
                  </a:schemeClr>
                </a:solidFill>
                <a:cs typeface="Times New Roman" panose="02020603050405020304" pitchFamily="18" charset="0"/>
              </a:rPr>
              <a:t>С</a:t>
            </a:r>
            <a:r>
              <a:rPr lang="sr-Latn-RS" sz="2400" dirty="0">
                <a:solidFill>
                  <a:schemeClr val="accent5">
                    <a:lumMod val="50000"/>
                  </a:schemeClr>
                </a:solidFill>
                <a:cs typeface="Times New Roman" panose="02020603050405020304" pitchFamily="18" charset="0"/>
              </a:rPr>
              <a:t>истема УПС-ева чиме се обезбеђује стабилан систем напајања опреме. </a:t>
            </a:r>
            <a:r>
              <a:rPr lang="sr-Cyrl-RS" sz="2400" b="1" dirty="0">
                <a:solidFill>
                  <a:schemeClr val="accent5">
                    <a:lumMod val="50000"/>
                  </a:schemeClr>
                </a:solidFill>
                <a:cs typeface="Times New Roman" panose="02020603050405020304" pitchFamily="18" charset="0"/>
              </a:rPr>
              <a:t>А</a:t>
            </a:r>
            <a:r>
              <a:rPr lang="sr-Latn-RS" sz="2400" b="1" dirty="0">
                <a:solidFill>
                  <a:schemeClr val="accent5">
                    <a:lumMod val="50000"/>
                  </a:schemeClr>
                </a:solidFill>
                <a:cs typeface="Times New Roman" panose="02020603050405020304" pitchFamily="18" charset="0"/>
              </a:rPr>
              <a:t>утономиј</a:t>
            </a:r>
            <a:r>
              <a:rPr lang="sr-Cyrl-RS" sz="2400" b="1" dirty="0">
                <a:solidFill>
                  <a:schemeClr val="accent5">
                    <a:lumMod val="50000"/>
                  </a:schemeClr>
                </a:solidFill>
                <a:cs typeface="Times New Roman" panose="02020603050405020304" pitchFamily="18" charset="0"/>
              </a:rPr>
              <a:t>а</a:t>
            </a:r>
            <a:r>
              <a:rPr lang="sr-Latn-RS" sz="2400" b="1" dirty="0">
                <a:solidFill>
                  <a:schemeClr val="accent5">
                    <a:lumMod val="50000"/>
                  </a:schemeClr>
                </a:solidFill>
                <a:cs typeface="Times New Roman" panose="02020603050405020304" pitchFamily="18" charset="0"/>
              </a:rPr>
              <a:t> од 20 минута под пуним капацитетом</a:t>
            </a:r>
            <a:r>
              <a:rPr lang="sr-Cyrl-RS" sz="2400" dirty="0">
                <a:solidFill>
                  <a:schemeClr val="accent5">
                    <a:lumMod val="50000"/>
                  </a:schemeClr>
                </a:solidFill>
                <a:cs typeface="Times New Roman" panose="02020603050405020304" pitchFamily="18" charset="0"/>
              </a:rPr>
              <a:t>!</a:t>
            </a:r>
          </a:p>
          <a:p>
            <a:pPr algn="just">
              <a:tabLst>
                <a:tab pos="609585" algn="l"/>
              </a:tabLst>
            </a:pPr>
            <a:r>
              <a:rPr lang="sr-Latn-RS" sz="2400" dirty="0">
                <a:solidFill>
                  <a:schemeClr val="accent5">
                    <a:lumMod val="50000"/>
                  </a:schemeClr>
                </a:solidFill>
                <a:cs typeface="Times New Roman" panose="02020603050405020304" pitchFamily="18" charset="0"/>
              </a:rPr>
              <a:t>Систем напајања је дизајниран тако да омогућава </a:t>
            </a:r>
            <a:r>
              <a:rPr lang="sr-Latn-RS" sz="2400" b="1" dirty="0">
                <a:solidFill>
                  <a:schemeClr val="accent5">
                    <a:lumMod val="50000"/>
                  </a:schemeClr>
                </a:solidFill>
                <a:cs typeface="Times New Roman" panose="02020603050405020304" pitchFamily="18" charset="0"/>
              </a:rPr>
              <a:t>рад при испаду </a:t>
            </a:r>
            <a:r>
              <a:rPr lang="sr-Latn-RS" sz="2400" dirty="0">
                <a:solidFill>
                  <a:schemeClr val="accent5">
                    <a:lumMod val="50000"/>
                  </a:schemeClr>
                </a:solidFill>
                <a:cs typeface="Times New Roman" panose="02020603050405020304" pitchFamily="18" charset="0"/>
              </a:rPr>
              <a:t>комплетно једне гране напајања</a:t>
            </a:r>
            <a:r>
              <a:rPr lang="sr-Cyrl-RS" sz="2400" dirty="0">
                <a:solidFill>
                  <a:schemeClr val="accent5">
                    <a:lumMod val="50000"/>
                  </a:schemeClr>
                </a:solidFill>
                <a:cs typeface="Times New Roman" panose="02020603050405020304" pitchFamily="18" charset="0"/>
              </a:rPr>
              <a:t>.</a:t>
            </a:r>
          </a:p>
          <a:p>
            <a:pPr algn="just">
              <a:tabLst>
                <a:tab pos="609585" algn="l"/>
              </a:tabLst>
            </a:pPr>
            <a:r>
              <a:rPr lang="sr-Cyrl-RS" sz="2400" b="1" dirty="0">
                <a:solidFill>
                  <a:schemeClr val="accent5">
                    <a:lumMod val="50000"/>
                  </a:schemeClr>
                </a:solidFill>
                <a:cs typeface="Times New Roman" panose="02020603050405020304" pitchFamily="18" charset="0"/>
              </a:rPr>
              <a:t>ФТО системи заштите 24</a:t>
            </a:r>
            <a:r>
              <a:rPr lang="sr-Latn-RS" sz="2400" b="1" dirty="0">
                <a:solidFill>
                  <a:schemeClr val="accent5">
                    <a:lumMod val="50000"/>
                  </a:schemeClr>
                </a:solidFill>
                <a:cs typeface="Times New Roman" panose="02020603050405020304" pitchFamily="18" charset="0"/>
              </a:rPr>
              <a:t>x7</a:t>
            </a:r>
            <a:r>
              <a:rPr lang="sr-Latn-RS" sz="2400" dirty="0">
                <a:solidFill>
                  <a:schemeClr val="accent5">
                    <a:lumMod val="50000"/>
                  </a:schemeClr>
                </a:solidFill>
                <a:cs typeface="Times New Roman" panose="02020603050405020304" pitchFamily="18" charset="0"/>
              </a:rPr>
              <a:t>.</a:t>
            </a:r>
            <a:endParaRPr lang="sr-Cyrl-RS" sz="2400" dirty="0">
              <a:solidFill>
                <a:schemeClr val="accent5">
                  <a:lumMod val="50000"/>
                </a:schemeClr>
              </a:solidFill>
              <a:cs typeface="Times New Roman" panose="02020603050405020304" pitchFamily="18" charset="0"/>
            </a:endParaRPr>
          </a:p>
          <a:p>
            <a:endParaRPr lang="en-US" sz="2400" dirty="0">
              <a:solidFill>
                <a:schemeClr val="accent5">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9254" y="159660"/>
            <a:ext cx="2173690" cy="1021211"/>
          </a:xfrm>
          <a:prstGeom prst="rect">
            <a:avLst/>
          </a:prstGeom>
          <a:ln>
            <a:noFill/>
          </a:ln>
          <a:effectLst>
            <a:softEdge rad="112500"/>
          </a:effectLst>
        </p:spPr>
      </p:pic>
      <p:sp>
        <p:nvSpPr>
          <p:cNvPr id="6" name="Rectangle 5">
            <a:extLst>
              <a:ext uri="{FF2B5EF4-FFF2-40B4-BE49-F238E27FC236}">
                <a16:creationId xmlns:a16="http://schemas.microsoft.com/office/drawing/2014/main" id="{B65F6340-4CBD-4C34-F798-37794589D097}"/>
              </a:ext>
            </a:extLst>
          </p:cNvPr>
          <p:cNvSpPr/>
          <p:nvPr/>
        </p:nvSpPr>
        <p:spPr>
          <a:xfrm rot="5400000">
            <a:off x="5907679" y="573686"/>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07541EB-FCC5-C4D4-15D1-592BE933AB3C}"/>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cxnSp>
        <p:nvCxnSpPr>
          <p:cNvPr id="8" name="Straight Connector 7">
            <a:extLst>
              <a:ext uri="{FF2B5EF4-FFF2-40B4-BE49-F238E27FC236}">
                <a16:creationId xmlns:a16="http://schemas.microsoft.com/office/drawing/2014/main" id="{C46DD3B8-4762-9742-A2E4-7A3EC6F3540B}"/>
              </a:ext>
            </a:extLst>
          </p:cNvPr>
          <p:cNvCxnSpPr>
            <a:cxnSpLocks/>
          </p:cNvCxnSpPr>
          <p:nvPr/>
        </p:nvCxnSpPr>
        <p:spPr>
          <a:xfrm>
            <a:off x="256905" y="1393371"/>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0DD4116-61DD-9B0D-3B14-C45EAA0E4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677" y="0"/>
            <a:ext cx="2244874" cy="1262742"/>
          </a:xfrm>
          <a:prstGeom prst="rect">
            <a:avLst/>
          </a:prstGeom>
        </p:spPr>
      </p:pic>
      <p:pic>
        <p:nvPicPr>
          <p:cNvPr id="10" name="Picture 9">
            <a:extLst>
              <a:ext uri="{FF2B5EF4-FFF2-40B4-BE49-F238E27FC236}">
                <a16:creationId xmlns:a16="http://schemas.microsoft.com/office/drawing/2014/main" id="{DE0DB7DE-FD40-C426-D17E-6531DA53324A}"/>
              </a:ext>
            </a:extLst>
          </p:cNvPr>
          <p:cNvPicPr>
            <a:picLocks noChangeAspect="1"/>
          </p:cNvPicPr>
          <p:nvPr/>
        </p:nvPicPr>
        <p:blipFill>
          <a:blip r:embed="rId4">
            <a:alphaModFix amt="9999"/>
          </a:blip>
          <a:srcRect/>
          <a:stretch>
            <a:fillRect/>
          </a:stretch>
        </p:blipFill>
        <p:spPr>
          <a:xfrm>
            <a:off x="-453589" y="1443123"/>
            <a:ext cx="4913415" cy="4913415"/>
          </a:xfrm>
          <a:prstGeom prst="rect">
            <a:avLst/>
          </a:prstGeom>
        </p:spPr>
      </p:pic>
      <p:sp>
        <p:nvSpPr>
          <p:cNvPr id="5" name="Slide Number Placeholder 4">
            <a:extLst>
              <a:ext uri="{FF2B5EF4-FFF2-40B4-BE49-F238E27FC236}">
                <a16:creationId xmlns:a16="http://schemas.microsoft.com/office/drawing/2014/main" id="{021AF966-CD31-458E-405C-963C56A7A38E}"/>
              </a:ext>
            </a:extLst>
          </p:cNvPr>
          <p:cNvSpPr>
            <a:spLocks noGrp="1"/>
          </p:cNvSpPr>
          <p:nvPr>
            <p:ph type="sldNum" sz="quarter" idx="12"/>
          </p:nvPr>
        </p:nvSpPr>
        <p:spPr>
          <a:xfrm>
            <a:off x="9417351" y="6466643"/>
            <a:ext cx="2743200" cy="365125"/>
          </a:xfrm>
        </p:spPr>
        <p:txBody>
          <a:bodyPr/>
          <a:lstStyle/>
          <a:p>
            <a:fld id="{826582DE-2E78-43A0-A32B-7F8B424C53B6}" type="slidenum">
              <a:rPr lang="en-US" smtClean="0"/>
              <a:t>34</a:t>
            </a:fld>
            <a:endParaRPr lang="en-US" dirty="0"/>
          </a:p>
        </p:txBody>
      </p:sp>
    </p:spTree>
    <p:extLst>
      <p:ext uri="{BB962C8B-B14F-4D97-AF65-F5344CB8AC3E}">
        <p14:creationId xmlns:p14="http://schemas.microsoft.com/office/powerpoint/2010/main" val="2876482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E2F57"/>
        </a:solidFill>
        <a:effectLst/>
      </p:bgPr>
    </p:bg>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723E4948-7D67-423B-91C9-1FEE917D4A81}"/>
              </a:ext>
            </a:extLst>
          </p:cNvPr>
          <p:cNvSpPr txBox="1"/>
          <p:nvPr/>
        </p:nvSpPr>
        <p:spPr>
          <a:xfrm>
            <a:off x="510470" y="1507750"/>
            <a:ext cx="5143089" cy="2142381"/>
          </a:xfrm>
          <a:prstGeom prst="rect">
            <a:avLst/>
          </a:prstGeom>
        </p:spPr>
        <p:txBody>
          <a:bodyPr lIns="0" tIns="0" rIns="0" bIns="0" rtlCol="0" anchor="t">
            <a:spAutoFit/>
          </a:bodyPr>
          <a:lstStyle/>
          <a:p>
            <a:pPr algn="ctr" defTabSz="609630">
              <a:lnSpc>
                <a:spcPts val="3417"/>
              </a:lnSpc>
              <a:spcBef>
                <a:spcPct val="0"/>
              </a:spcBef>
            </a:pPr>
            <a:r>
              <a:rPr lang="en-US" sz="2440" dirty="0" err="1">
                <a:solidFill>
                  <a:srgbClr val="FFFFFF"/>
                </a:solidFill>
                <a:latin typeface="Mont Thin Bold"/>
              </a:rPr>
              <a:t>Захваљујући</a:t>
            </a:r>
            <a:r>
              <a:rPr lang="en-US" sz="2440" dirty="0">
                <a:solidFill>
                  <a:srgbClr val="FFFFFF"/>
                </a:solidFill>
                <a:latin typeface="Mont Thin Bold"/>
              </a:rPr>
              <a:t> </a:t>
            </a:r>
            <a:r>
              <a:rPr lang="en-US" sz="2440" dirty="0" err="1">
                <a:solidFill>
                  <a:srgbClr val="FFFFFF"/>
                </a:solidFill>
                <a:latin typeface="Mont Thin Bold"/>
              </a:rPr>
              <a:t>развоју</a:t>
            </a:r>
            <a:r>
              <a:rPr lang="en-US" sz="2440" dirty="0">
                <a:solidFill>
                  <a:srgbClr val="FFFFFF"/>
                </a:solidFill>
                <a:latin typeface="Mont Thin Bold"/>
              </a:rPr>
              <a:t> </a:t>
            </a:r>
            <a:r>
              <a:rPr lang="en-US" sz="2440" dirty="0" err="1">
                <a:solidFill>
                  <a:srgbClr val="FFFFFF"/>
                </a:solidFill>
                <a:latin typeface="Mont Thin Bold"/>
              </a:rPr>
              <a:t>еУправе</a:t>
            </a:r>
            <a:r>
              <a:rPr lang="en-US" sz="2440" dirty="0">
                <a:solidFill>
                  <a:srgbClr val="FFFFFF"/>
                </a:solidFill>
                <a:latin typeface="Mont Thin Bold"/>
              </a:rPr>
              <a:t> </a:t>
            </a:r>
            <a:r>
              <a:rPr lang="en-US" sz="2440" dirty="0" err="1">
                <a:solidFill>
                  <a:srgbClr val="FFFFFF"/>
                </a:solidFill>
                <a:latin typeface="Mont Thin Bold"/>
              </a:rPr>
              <a:t>уштедели</a:t>
            </a:r>
            <a:r>
              <a:rPr lang="en-US" sz="2440" dirty="0">
                <a:solidFill>
                  <a:srgbClr val="FFFFFF"/>
                </a:solidFill>
                <a:latin typeface="Mont Thin Bold"/>
              </a:rPr>
              <a:t> </a:t>
            </a:r>
            <a:r>
              <a:rPr lang="en-US" sz="2440" dirty="0" err="1">
                <a:solidFill>
                  <a:srgbClr val="FFFFFF"/>
                </a:solidFill>
                <a:latin typeface="Mont Thin Bold"/>
              </a:rPr>
              <a:t>смо</a:t>
            </a:r>
            <a:r>
              <a:rPr lang="en-US" sz="2440" dirty="0">
                <a:solidFill>
                  <a:srgbClr val="FFFFFF"/>
                </a:solidFill>
                <a:latin typeface="Mont Thin Bold"/>
              </a:rPr>
              <a:t>:</a:t>
            </a:r>
          </a:p>
          <a:p>
            <a:pPr algn="ctr" defTabSz="609630">
              <a:lnSpc>
                <a:spcPts val="3417"/>
              </a:lnSpc>
              <a:spcBef>
                <a:spcPct val="0"/>
              </a:spcBef>
            </a:pPr>
            <a:endParaRPr lang="en-US" sz="2440" dirty="0">
              <a:solidFill>
                <a:srgbClr val="FFFFFF"/>
              </a:solidFill>
              <a:latin typeface="Mont Thin Bold"/>
            </a:endParaRPr>
          </a:p>
          <a:p>
            <a:pPr algn="ctr" defTabSz="609630">
              <a:lnSpc>
                <a:spcPts val="3417"/>
              </a:lnSpc>
              <a:spcBef>
                <a:spcPct val="0"/>
              </a:spcBef>
            </a:pPr>
            <a:endParaRPr lang="en-US" sz="2440" dirty="0">
              <a:solidFill>
                <a:srgbClr val="FFFFFF"/>
              </a:solidFill>
              <a:latin typeface="Mont Thin Bold"/>
            </a:endParaRPr>
          </a:p>
          <a:p>
            <a:pPr algn="ctr" defTabSz="609630">
              <a:lnSpc>
                <a:spcPts val="3417"/>
              </a:lnSpc>
              <a:spcBef>
                <a:spcPct val="0"/>
              </a:spcBef>
            </a:pPr>
            <a:endParaRPr lang="en-US" sz="2440" dirty="0">
              <a:solidFill>
                <a:srgbClr val="FFFFFF"/>
              </a:solidFill>
              <a:latin typeface="Mont Thin Bold"/>
            </a:endParaRPr>
          </a:p>
        </p:txBody>
      </p:sp>
      <p:grpSp>
        <p:nvGrpSpPr>
          <p:cNvPr id="10" name="Group 5">
            <a:extLst>
              <a:ext uri="{FF2B5EF4-FFF2-40B4-BE49-F238E27FC236}">
                <a16:creationId xmlns:a16="http://schemas.microsoft.com/office/drawing/2014/main" id="{BDB5FD80-D3B7-4C6A-AC5A-3D821E979108}"/>
              </a:ext>
            </a:extLst>
          </p:cNvPr>
          <p:cNvGrpSpPr/>
          <p:nvPr/>
        </p:nvGrpSpPr>
        <p:grpSpPr>
          <a:xfrm rot="5400000">
            <a:off x="2672147" y="4536738"/>
            <a:ext cx="819733" cy="420150"/>
            <a:chOff x="0" y="0"/>
            <a:chExt cx="3615160" cy="1852930"/>
          </a:xfrm>
        </p:grpSpPr>
        <p:sp>
          <p:nvSpPr>
            <p:cNvPr id="11" name="Freeform 6">
              <a:extLst>
                <a:ext uri="{FF2B5EF4-FFF2-40B4-BE49-F238E27FC236}">
                  <a16:creationId xmlns:a16="http://schemas.microsoft.com/office/drawing/2014/main" id="{0E918551-5C46-487C-B284-3E9B13BA21D7}"/>
                </a:ext>
              </a:extLst>
            </p:cNvPr>
            <p:cNvSpPr/>
            <p:nvPr/>
          </p:nvSpPr>
          <p:spPr>
            <a:xfrm>
              <a:off x="0" y="0"/>
              <a:ext cx="3615160" cy="1854200"/>
            </a:xfrm>
            <a:custGeom>
              <a:avLst/>
              <a:gdLst/>
              <a:ahLst/>
              <a:cxnLst/>
              <a:rect l="l" t="t" r="r" b="b"/>
              <a:pathLst>
                <a:path w="3615160" h="1854200">
                  <a:moveTo>
                    <a:pt x="3514830" y="739140"/>
                  </a:moveTo>
                  <a:lnTo>
                    <a:pt x="2594080" y="49530"/>
                  </a:lnTo>
                  <a:cubicBezTo>
                    <a:pt x="2549630" y="16510"/>
                    <a:pt x="2501370" y="0"/>
                    <a:pt x="2451840" y="0"/>
                  </a:cubicBezTo>
                  <a:cubicBezTo>
                    <a:pt x="2346430" y="0"/>
                    <a:pt x="2268960" y="81280"/>
                    <a:pt x="2268960" y="194310"/>
                  </a:cubicBezTo>
                  <a:lnTo>
                    <a:pt x="2268960" y="605790"/>
                  </a:lnTo>
                  <a:lnTo>
                    <a:pt x="313690" y="605790"/>
                  </a:lnTo>
                  <a:cubicBezTo>
                    <a:pt x="139700" y="609600"/>
                    <a:pt x="0" y="751840"/>
                    <a:pt x="0" y="927100"/>
                  </a:cubicBezTo>
                  <a:cubicBezTo>
                    <a:pt x="0" y="1102360"/>
                    <a:pt x="139700" y="1244600"/>
                    <a:pt x="313690" y="1248410"/>
                  </a:cubicBezTo>
                  <a:lnTo>
                    <a:pt x="2268960" y="1248410"/>
                  </a:lnTo>
                  <a:lnTo>
                    <a:pt x="2268960" y="1659890"/>
                  </a:lnTo>
                  <a:cubicBezTo>
                    <a:pt x="2268960" y="1772920"/>
                    <a:pt x="2346430" y="1854200"/>
                    <a:pt x="2451840" y="1854200"/>
                  </a:cubicBezTo>
                  <a:cubicBezTo>
                    <a:pt x="2501370" y="1854200"/>
                    <a:pt x="2549630" y="1836420"/>
                    <a:pt x="2594080" y="1803400"/>
                  </a:cubicBezTo>
                  <a:lnTo>
                    <a:pt x="3514830" y="1115060"/>
                  </a:lnTo>
                  <a:cubicBezTo>
                    <a:pt x="3578330" y="1066800"/>
                    <a:pt x="3615160" y="998220"/>
                    <a:pt x="3615160" y="927100"/>
                  </a:cubicBezTo>
                  <a:cubicBezTo>
                    <a:pt x="3615160" y="854710"/>
                    <a:pt x="3578330" y="787400"/>
                    <a:pt x="3514830" y="739140"/>
                  </a:cubicBezTo>
                  <a:close/>
                </a:path>
              </a:pathLst>
            </a:custGeom>
            <a:solidFill>
              <a:srgbClr val="55A4A5"/>
            </a:solidFill>
          </p:spPr>
        </p:sp>
      </p:grpSp>
      <p:sp>
        <p:nvSpPr>
          <p:cNvPr id="12" name="TextBox 7">
            <a:extLst>
              <a:ext uri="{FF2B5EF4-FFF2-40B4-BE49-F238E27FC236}">
                <a16:creationId xmlns:a16="http://schemas.microsoft.com/office/drawing/2014/main" id="{D93CB122-AAF4-4D25-BE14-D36403C496E8}"/>
              </a:ext>
            </a:extLst>
          </p:cNvPr>
          <p:cNvSpPr txBox="1"/>
          <p:nvPr/>
        </p:nvSpPr>
        <p:spPr>
          <a:xfrm>
            <a:off x="6253680" y="3492752"/>
            <a:ext cx="5609374" cy="2508123"/>
          </a:xfrm>
          <a:prstGeom prst="rect">
            <a:avLst/>
          </a:prstGeom>
        </p:spPr>
        <p:txBody>
          <a:bodyPr lIns="0" tIns="0" rIns="0" bIns="0" rtlCol="0" anchor="t">
            <a:spAutoFit/>
          </a:bodyPr>
          <a:lstStyle/>
          <a:p>
            <a:pPr algn="ctr" defTabSz="609630">
              <a:lnSpc>
                <a:spcPts val="4964"/>
              </a:lnSpc>
              <a:spcBef>
                <a:spcPct val="0"/>
              </a:spcBef>
            </a:pPr>
            <a:r>
              <a:rPr lang="en-US" sz="3546">
                <a:solidFill>
                  <a:srgbClr val="FF0000"/>
                </a:solidFill>
                <a:latin typeface="Mont Thin Bold"/>
              </a:rPr>
              <a:t>18.000 </a:t>
            </a:r>
            <a:r>
              <a:rPr lang="en-US" sz="3546">
                <a:solidFill>
                  <a:srgbClr val="FFFFFF"/>
                </a:solidFill>
                <a:latin typeface="Mont Thin Bold"/>
              </a:rPr>
              <a:t>стабала дрвећа, више од </a:t>
            </a:r>
            <a:r>
              <a:rPr lang="en-US" sz="3546">
                <a:solidFill>
                  <a:srgbClr val="FF0000"/>
                </a:solidFill>
                <a:latin typeface="Mont Thin Bold"/>
              </a:rPr>
              <a:t>76</a:t>
            </a:r>
            <a:r>
              <a:rPr lang="en-US" sz="3546">
                <a:solidFill>
                  <a:srgbClr val="FFFFFF"/>
                </a:solidFill>
                <a:latin typeface="Mont Thin Bold"/>
              </a:rPr>
              <a:t> милиона литара воде и више од </a:t>
            </a:r>
            <a:r>
              <a:rPr lang="en-US" sz="3546">
                <a:solidFill>
                  <a:srgbClr val="FF0000"/>
                </a:solidFill>
                <a:latin typeface="Mont Thin Bold"/>
              </a:rPr>
              <a:t>6.000 </a:t>
            </a:r>
            <a:r>
              <a:rPr lang="en-US" sz="3546">
                <a:solidFill>
                  <a:srgbClr val="FFFFFF"/>
                </a:solidFill>
                <a:latin typeface="Mont Thin Bold"/>
              </a:rPr>
              <a:t>MWh струје. </a:t>
            </a:r>
          </a:p>
        </p:txBody>
      </p:sp>
      <p:grpSp>
        <p:nvGrpSpPr>
          <p:cNvPr id="13" name="Group 8">
            <a:extLst>
              <a:ext uri="{FF2B5EF4-FFF2-40B4-BE49-F238E27FC236}">
                <a16:creationId xmlns:a16="http://schemas.microsoft.com/office/drawing/2014/main" id="{7F338038-8B7F-49D3-9CA2-D42ECCCAA7F9}"/>
              </a:ext>
            </a:extLst>
          </p:cNvPr>
          <p:cNvGrpSpPr/>
          <p:nvPr/>
        </p:nvGrpSpPr>
        <p:grpSpPr>
          <a:xfrm rot="5400000">
            <a:off x="7369546" y="1997533"/>
            <a:ext cx="3266671" cy="5813762"/>
            <a:chOff x="0" y="0"/>
            <a:chExt cx="1913890" cy="3406189"/>
          </a:xfrm>
        </p:grpSpPr>
        <p:sp>
          <p:nvSpPr>
            <p:cNvPr id="14" name="Freeform 9">
              <a:extLst>
                <a:ext uri="{FF2B5EF4-FFF2-40B4-BE49-F238E27FC236}">
                  <a16:creationId xmlns:a16="http://schemas.microsoft.com/office/drawing/2014/main" id="{95FD702A-F6A8-44F8-963E-C1314432B6DD}"/>
                </a:ext>
              </a:extLst>
            </p:cNvPr>
            <p:cNvSpPr/>
            <p:nvPr/>
          </p:nvSpPr>
          <p:spPr>
            <a:xfrm>
              <a:off x="0" y="0"/>
              <a:ext cx="1913890" cy="3406189"/>
            </a:xfrm>
            <a:custGeom>
              <a:avLst/>
              <a:gdLst/>
              <a:ahLst/>
              <a:cxnLst/>
              <a:rect l="l" t="t" r="r" b="b"/>
              <a:pathLst>
                <a:path w="1913890" h="3406189">
                  <a:moveTo>
                    <a:pt x="0" y="0"/>
                  </a:moveTo>
                  <a:lnTo>
                    <a:pt x="0" y="3406189"/>
                  </a:lnTo>
                  <a:lnTo>
                    <a:pt x="1913890" y="3406189"/>
                  </a:lnTo>
                  <a:lnTo>
                    <a:pt x="1913890" y="0"/>
                  </a:lnTo>
                  <a:lnTo>
                    <a:pt x="0" y="0"/>
                  </a:lnTo>
                  <a:close/>
                  <a:moveTo>
                    <a:pt x="1852930" y="3345229"/>
                  </a:moveTo>
                  <a:lnTo>
                    <a:pt x="59690" y="3345229"/>
                  </a:lnTo>
                  <a:lnTo>
                    <a:pt x="59690" y="59690"/>
                  </a:lnTo>
                  <a:lnTo>
                    <a:pt x="1852930" y="59690"/>
                  </a:lnTo>
                  <a:lnTo>
                    <a:pt x="1852930" y="3345229"/>
                  </a:lnTo>
                  <a:close/>
                </a:path>
              </a:pathLst>
            </a:custGeom>
            <a:solidFill>
              <a:srgbClr val="FF0000"/>
            </a:solidFill>
          </p:spPr>
        </p:sp>
      </p:grpSp>
      <p:sp>
        <p:nvSpPr>
          <p:cNvPr id="16" name="TextBox 11">
            <a:extLst>
              <a:ext uri="{FF2B5EF4-FFF2-40B4-BE49-F238E27FC236}">
                <a16:creationId xmlns:a16="http://schemas.microsoft.com/office/drawing/2014/main" id="{8CA8C3AD-6220-4ECD-A7D0-418527E873E9}"/>
              </a:ext>
            </a:extLst>
          </p:cNvPr>
          <p:cNvSpPr txBox="1"/>
          <p:nvPr/>
        </p:nvSpPr>
        <p:spPr>
          <a:xfrm>
            <a:off x="329840" y="588117"/>
            <a:ext cx="8704229" cy="512961"/>
          </a:xfrm>
          <a:prstGeom prst="rect">
            <a:avLst/>
          </a:prstGeom>
        </p:spPr>
        <p:txBody>
          <a:bodyPr lIns="0" tIns="0" rIns="0" bIns="0" rtlCol="0" anchor="t">
            <a:spAutoFit/>
          </a:bodyPr>
          <a:lstStyle/>
          <a:p>
            <a:pPr defTabSz="609630">
              <a:lnSpc>
                <a:spcPts val="4000"/>
              </a:lnSpc>
            </a:pPr>
            <a:r>
              <a:rPr lang="en-US" sz="3334" dirty="0" err="1">
                <a:solidFill>
                  <a:schemeClr val="bg1"/>
                </a:solidFill>
                <a:latin typeface="Mont Thin Bold"/>
              </a:rPr>
              <a:t>Заштита</a:t>
            </a:r>
            <a:r>
              <a:rPr lang="en-US" sz="3334" dirty="0">
                <a:solidFill>
                  <a:schemeClr val="bg1"/>
                </a:solidFill>
                <a:latin typeface="Mont Thin Bold"/>
              </a:rPr>
              <a:t> </a:t>
            </a:r>
            <a:r>
              <a:rPr lang="en-US" sz="3334" dirty="0" err="1">
                <a:solidFill>
                  <a:schemeClr val="bg1"/>
                </a:solidFill>
                <a:latin typeface="Mont Thin Bold"/>
              </a:rPr>
              <a:t>животне</a:t>
            </a:r>
            <a:r>
              <a:rPr lang="en-US" sz="3334" dirty="0">
                <a:solidFill>
                  <a:schemeClr val="bg1"/>
                </a:solidFill>
                <a:latin typeface="Mont Thin Bold"/>
              </a:rPr>
              <a:t> </a:t>
            </a:r>
            <a:r>
              <a:rPr lang="en-US" sz="3334" dirty="0" err="1">
                <a:solidFill>
                  <a:schemeClr val="bg1"/>
                </a:solidFill>
                <a:latin typeface="Mont Thin Bold"/>
              </a:rPr>
              <a:t>средине</a:t>
            </a:r>
            <a:r>
              <a:rPr lang="en-US" sz="3334" dirty="0">
                <a:solidFill>
                  <a:schemeClr val="bg1"/>
                </a:solidFill>
                <a:latin typeface="Mont Thin Bold"/>
              </a:rPr>
              <a:t> и </a:t>
            </a:r>
            <a:r>
              <a:rPr lang="en-US" sz="3334" dirty="0" err="1">
                <a:solidFill>
                  <a:schemeClr val="bg1"/>
                </a:solidFill>
                <a:latin typeface="Mont Thin Bold"/>
              </a:rPr>
              <a:t>еУправа</a:t>
            </a:r>
            <a:r>
              <a:rPr lang="en-US" sz="3334" dirty="0">
                <a:solidFill>
                  <a:schemeClr val="bg1"/>
                </a:solidFill>
                <a:latin typeface="Mont Thin Bold"/>
              </a:rPr>
              <a:t> </a:t>
            </a:r>
          </a:p>
        </p:txBody>
      </p:sp>
      <p:sp>
        <p:nvSpPr>
          <p:cNvPr id="17" name="TextBox 12">
            <a:extLst>
              <a:ext uri="{FF2B5EF4-FFF2-40B4-BE49-F238E27FC236}">
                <a16:creationId xmlns:a16="http://schemas.microsoft.com/office/drawing/2014/main" id="{2B11C6F8-4E86-4954-A2CC-7546C12E88ED}"/>
              </a:ext>
            </a:extLst>
          </p:cNvPr>
          <p:cNvSpPr txBox="1"/>
          <p:nvPr/>
        </p:nvSpPr>
        <p:spPr>
          <a:xfrm>
            <a:off x="1525605" y="2298779"/>
            <a:ext cx="2890837" cy="620747"/>
          </a:xfrm>
          <a:prstGeom prst="rect">
            <a:avLst/>
          </a:prstGeom>
        </p:spPr>
        <p:txBody>
          <a:bodyPr lIns="0" tIns="0" rIns="0" bIns="0" rtlCol="0" anchor="t">
            <a:spAutoFit/>
          </a:bodyPr>
          <a:lstStyle/>
          <a:p>
            <a:pPr algn="ctr" defTabSz="609630">
              <a:lnSpc>
                <a:spcPts val="5320"/>
              </a:lnSpc>
              <a:spcBef>
                <a:spcPct val="0"/>
              </a:spcBef>
            </a:pPr>
            <a:r>
              <a:rPr lang="en-US" sz="3800">
                <a:solidFill>
                  <a:srgbClr val="FF0000"/>
                </a:solidFill>
                <a:latin typeface="Mont Thin Bold"/>
              </a:rPr>
              <a:t> 180.000.000</a:t>
            </a:r>
          </a:p>
        </p:txBody>
      </p:sp>
      <p:sp>
        <p:nvSpPr>
          <p:cNvPr id="18" name="TextBox 13">
            <a:extLst>
              <a:ext uri="{FF2B5EF4-FFF2-40B4-BE49-F238E27FC236}">
                <a16:creationId xmlns:a16="http://schemas.microsoft.com/office/drawing/2014/main" id="{A03C9835-5553-4152-8E8F-6EEF6440067E}"/>
              </a:ext>
            </a:extLst>
          </p:cNvPr>
          <p:cNvSpPr txBox="1"/>
          <p:nvPr/>
        </p:nvSpPr>
        <p:spPr>
          <a:xfrm>
            <a:off x="1526875" y="3700601"/>
            <a:ext cx="2889567" cy="433773"/>
          </a:xfrm>
          <a:prstGeom prst="rect">
            <a:avLst/>
          </a:prstGeom>
        </p:spPr>
        <p:txBody>
          <a:bodyPr lIns="0" tIns="0" rIns="0" bIns="0" rtlCol="0" anchor="t">
            <a:spAutoFit/>
          </a:bodyPr>
          <a:lstStyle/>
          <a:p>
            <a:pPr algn="ctr" defTabSz="609630">
              <a:lnSpc>
                <a:spcPts val="3734"/>
              </a:lnSpc>
              <a:spcBef>
                <a:spcPct val="0"/>
              </a:spcBef>
            </a:pPr>
            <a:r>
              <a:rPr lang="en-US" sz="2667" err="1">
                <a:solidFill>
                  <a:srgbClr val="FFFFFF"/>
                </a:solidFill>
                <a:latin typeface="Mont Thin Bold"/>
              </a:rPr>
              <a:t>листова</a:t>
            </a:r>
            <a:r>
              <a:rPr lang="en-US" sz="2667">
                <a:solidFill>
                  <a:srgbClr val="FFFFFF"/>
                </a:solidFill>
                <a:latin typeface="Mont Thin Bold"/>
              </a:rPr>
              <a:t> </a:t>
            </a:r>
            <a:r>
              <a:rPr lang="en-US" sz="2667" err="1">
                <a:solidFill>
                  <a:srgbClr val="FFFFFF"/>
                </a:solidFill>
                <a:latin typeface="Mont Thin Bold"/>
              </a:rPr>
              <a:t>папира</a:t>
            </a:r>
            <a:endParaRPr lang="en-US" sz="2667">
              <a:solidFill>
                <a:srgbClr val="FFFFFF"/>
              </a:solidFill>
              <a:latin typeface="Mont Thin Bold"/>
            </a:endParaRPr>
          </a:p>
        </p:txBody>
      </p:sp>
      <p:sp>
        <p:nvSpPr>
          <p:cNvPr id="19" name="TextBox 14">
            <a:extLst>
              <a:ext uri="{FF2B5EF4-FFF2-40B4-BE49-F238E27FC236}">
                <a16:creationId xmlns:a16="http://schemas.microsoft.com/office/drawing/2014/main" id="{5EB955D9-8192-4A1B-9492-4032BCC7BEBD}"/>
              </a:ext>
            </a:extLst>
          </p:cNvPr>
          <p:cNvSpPr txBox="1"/>
          <p:nvPr/>
        </p:nvSpPr>
        <p:spPr>
          <a:xfrm>
            <a:off x="2047654" y="5551734"/>
            <a:ext cx="2368788" cy="433773"/>
          </a:xfrm>
          <a:prstGeom prst="rect">
            <a:avLst/>
          </a:prstGeom>
        </p:spPr>
        <p:txBody>
          <a:bodyPr lIns="0" tIns="0" rIns="0" bIns="0" rtlCol="0" anchor="t">
            <a:spAutoFit/>
          </a:bodyPr>
          <a:lstStyle/>
          <a:p>
            <a:pPr algn="ctr" defTabSz="609630">
              <a:lnSpc>
                <a:spcPts val="3734"/>
              </a:lnSpc>
              <a:spcBef>
                <a:spcPct val="0"/>
              </a:spcBef>
            </a:pPr>
            <a:r>
              <a:rPr lang="en-US" sz="2667">
                <a:solidFill>
                  <a:srgbClr val="FFFFFF"/>
                </a:solidFill>
                <a:latin typeface="Mont Thin Bold"/>
              </a:rPr>
              <a:t> тона папира</a:t>
            </a:r>
          </a:p>
        </p:txBody>
      </p:sp>
      <p:sp>
        <p:nvSpPr>
          <p:cNvPr id="20" name="TextBox 15">
            <a:extLst>
              <a:ext uri="{FF2B5EF4-FFF2-40B4-BE49-F238E27FC236}">
                <a16:creationId xmlns:a16="http://schemas.microsoft.com/office/drawing/2014/main" id="{65ECC8C8-03CC-43D9-B2B4-23B537923D3C}"/>
              </a:ext>
            </a:extLst>
          </p:cNvPr>
          <p:cNvSpPr txBox="1"/>
          <p:nvPr/>
        </p:nvSpPr>
        <p:spPr>
          <a:xfrm>
            <a:off x="1787901" y="5256034"/>
            <a:ext cx="582490" cy="1358385"/>
          </a:xfrm>
          <a:prstGeom prst="rect">
            <a:avLst/>
          </a:prstGeom>
        </p:spPr>
        <p:txBody>
          <a:bodyPr lIns="0" tIns="0" rIns="0" bIns="0" rtlCol="0" anchor="t">
            <a:spAutoFit/>
          </a:bodyPr>
          <a:lstStyle/>
          <a:p>
            <a:pPr algn="ctr" defTabSz="609630">
              <a:lnSpc>
                <a:spcPts val="11634"/>
              </a:lnSpc>
              <a:spcBef>
                <a:spcPct val="0"/>
              </a:spcBef>
            </a:pPr>
            <a:r>
              <a:rPr lang="en-US" sz="8310">
                <a:solidFill>
                  <a:srgbClr val="FF0000"/>
                </a:solidFill>
                <a:latin typeface="Mont Thin Bold"/>
              </a:rPr>
              <a:t>9</a:t>
            </a:r>
          </a:p>
        </p:txBody>
      </p:sp>
      <p:sp>
        <p:nvSpPr>
          <p:cNvPr id="21" name="TextBox 16">
            <a:extLst>
              <a:ext uri="{FF2B5EF4-FFF2-40B4-BE49-F238E27FC236}">
                <a16:creationId xmlns:a16="http://schemas.microsoft.com/office/drawing/2014/main" id="{A85E0B24-6408-4675-BC67-604218526B21}"/>
              </a:ext>
            </a:extLst>
          </p:cNvPr>
          <p:cNvSpPr txBox="1"/>
          <p:nvPr/>
        </p:nvSpPr>
        <p:spPr>
          <a:xfrm>
            <a:off x="6243698" y="1573953"/>
            <a:ext cx="4825865" cy="1700017"/>
          </a:xfrm>
          <a:prstGeom prst="rect">
            <a:avLst/>
          </a:prstGeom>
        </p:spPr>
        <p:txBody>
          <a:bodyPr lIns="0" tIns="0" rIns="0" bIns="0" rtlCol="0" anchor="t">
            <a:spAutoFit/>
          </a:bodyPr>
          <a:lstStyle/>
          <a:p>
            <a:pPr defTabSz="609630">
              <a:lnSpc>
                <a:spcPts val="2651"/>
              </a:lnSpc>
              <a:spcBef>
                <a:spcPct val="0"/>
              </a:spcBef>
            </a:pPr>
            <a:r>
              <a:rPr lang="en-US" sz="1893" dirty="0" err="1">
                <a:solidFill>
                  <a:srgbClr val="FFFFFF"/>
                </a:solidFill>
                <a:latin typeface="Mont Thin Bold"/>
              </a:rPr>
              <a:t>Како</a:t>
            </a:r>
            <a:r>
              <a:rPr lang="en-US" sz="1893" dirty="0">
                <a:solidFill>
                  <a:srgbClr val="FFFFFF"/>
                </a:solidFill>
                <a:latin typeface="Mont Thin Bold"/>
              </a:rPr>
              <a:t> </a:t>
            </a:r>
            <a:r>
              <a:rPr lang="en-US" sz="1893" dirty="0" err="1">
                <a:solidFill>
                  <a:srgbClr val="FFFFFF"/>
                </a:solidFill>
                <a:latin typeface="Mont Thin Bold"/>
              </a:rPr>
              <a:t>је</a:t>
            </a:r>
            <a:r>
              <a:rPr lang="en-US" sz="1893" dirty="0">
                <a:solidFill>
                  <a:srgbClr val="FFFFFF"/>
                </a:solidFill>
                <a:latin typeface="Mont Thin Bold"/>
              </a:rPr>
              <a:t> за 1 </a:t>
            </a:r>
            <a:r>
              <a:rPr lang="en-US" sz="1893" dirty="0" err="1">
                <a:solidFill>
                  <a:srgbClr val="FFFFFF"/>
                </a:solidFill>
                <a:latin typeface="Mont Thin Bold"/>
              </a:rPr>
              <a:t>тону</a:t>
            </a:r>
            <a:r>
              <a:rPr lang="en-US" sz="1893" dirty="0">
                <a:solidFill>
                  <a:srgbClr val="FFFFFF"/>
                </a:solidFill>
                <a:latin typeface="Mont Thin Bold"/>
              </a:rPr>
              <a:t> </a:t>
            </a:r>
            <a:r>
              <a:rPr lang="en-US" sz="1893" dirty="0" err="1">
                <a:solidFill>
                  <a:srgbClr val="FFFFFF"/>
                </a:solidFill>
                <a:latin typeface="Mont Thin Bold"/>
              </a:rPr>
              <a:t>потребно</a:t>
            </a:r>
            <a:r>
              <a:rPr lang="en-US" sz="1893" dirty="0">
                <a:solidFill>
                  <a:srgbClr val="FFFFFF"/>
                </a:solidFill>
                <a:latin typeface="Mont Thin Bold"/>
              </a:rPr>
              <a:t> </a:t>
            </a:r>
            <a:r>
              <a:rPr lang="en-US" sz="1893" dirty="0" err="1">
                <a:solidFill>
                  <a:srgbClr val="FFFFFF"/>
                </a:solidFill>
                <a:latin typeface="Mont Thin Bold"/>
              </a:rPr>
              <a:t>да</a:t>
            </a:r>
            <a:r>
              <a:rPr lang="en-US" sz="1893" dirty="0">
                <a:solidFill>
                  <a:srgbClr val="FFFFFF"/>
                </a:solidFill>
                <a:latin typeface="Mont Thin Bold"/>
              </a:rPr>
              <a:t> </a:t>
            </a:r>
            <a:r>
              <a:rPr lang="en-US" sz="1893" dirty="0" err="1">
                <a:solidFill>
                  <a:srgbClr val="FFFFFF"/>
                </a:solidFill>
                <a:latin typeface="Mont Thin Bold"/>
              </a:rPr>
              <a:t>се</a:t>
            </a:r>
            <a:r>
              <a:rPr lang="en-US" sz="1893" dirty="0">
                <a:solidFill>
                  <a:srgbClr val="FFFFFF"/>
                </a:solidFill>
                <a:latin typeface="Mont Thin Bold"/>
              </a:rPr>
              <a:t> </a:t>
            </a:r>
            <a:r>
              <a:rPr lang="en-US" sz="1893" dirty="0" err="1">
                <a:solidFill>
                  <a:srgbClr val="FFFFFF"/>
                </a:solidFill>
                <a:latin typeface="Mont Thin Bold"/>
              </a:rPr>
              <a:t>посече</a:t>
            </a:r>
            <a:r>
              <a:rPr lang="en-US" sz="1893" dirty="0">
                <a:solidFill>
                  <a:srgbClr val="FFFFFF"/>
                </a:solidFill>
                <a:latin typeface="Mont Thin Bold"/>
              </a:rPr>
              <a:t> </a:t>
            </a:r>
            <a:r>
              <a:rPr lang="en-US" sz="1893" dirty="0">
                <a:solidFill>
                  <a:srgbClr val="FF0000"/>
                </a:solidFill>
                <a:latin typeface="Mont Thin Bold"/>
              </a:rPr>
              <a:t>20</a:t>
            </a:r>
            <a:r>
              <a:rPr lang="en-US" sz="1893" dirty="0">
                <a:solidFill>
                  <a:srgbClr val="FFFFFF"/>
                </a:solidFill>
                <a:latin typeface="Mont Thin Bold"/>
              </a:rPr>
              <a:t> </a:t>
            </a:r>
            <a:r>
              <a:rPr lang="en-US" sz="1893" dirty="0" err="1">
                <a:solidFill>
                  <a:srgbClr val="FFFFFF"/>
                </a:solidFill>
                <a:latin typeface="Mont Thin Bold"/>
              </a:rPr>
              <a:t>одраслих</a:t>
            </a:r>
            <a:r>
              <a:rPr lang="en-US" sz="1893" dirty="0">
                <a:solidFill>
                  <a:srgbClr val="FFFFFF"/>
                </a:solidFill>
                <a:latin typeface="Mont Thin Bold"/>
              </a:rPr>
              <a:t> </a:t>
            </a:r>
            <a:r>
              <a:rPr lang="en-US" sz="1893" dirty="0" err="1">
                <a:solidFill>
                  <a:srgbClr val="FFFFFF"/>
                </a:solidFill>
                <a:latin typeface="Mont Thin Bold"/>
              </a:rPr>
              <a:t>стабала</a:t>
            </a:r>
            <a:r>
              <a:rPr lang="en-US" sz="1893" dirty="0">
                <a:solidFill>
                  <a:srgbClr val="FFFFFF"/>
                </a:solidFill>
                <a:latin typeface="Mont Thin Bold"/>
              </a:rPr>
              <a:t> </a:t>
            </a:r>
            <a:r>
              <a:rPr lang="en-US" sz="1893" dirty="0" err="1">
                <a:solidFill>
                  <a:srgbClr val="FFFFFF"/>
                </a:solidFill>
                <a:latin typeface="Mont Thin Bold"/>
              </a:rPr>
              <a:t>дрвета</a:t>
            </a:r>
            <a:r>
              <a:rPr lang="en-US" sz="1893" dirty="0">
                <a:solidFill>
                  <a:srgbClr val="FFFFFF"/>
                </a:solidFill>
                <a:latin typeface="Mont Thin Bold"/>
              </a:rPr>
              <a:t>, </a:t>
            </a:r>
            <a:r>
              <a:rPr lang="en-US" sz="1893" dirty="0" err="1">
                <a:solidFill>
                  <a:srgbClr val="FFFFFF"/>
                </a:solidFill>
                <a:latin typeface="Mont Thin Bold"/>
              </a:rPr>
              <a:t>утроши</a:t>
            </a:r>
            <a:r>
              <a:rPr lang="en-US" sz="1893" dirty="0">
                <a:solidFill>
                  <a:srgbClr val="FFFFFF"/>
                </a:solidFill>
                <a:latin typeface="Mont Thin Bold"/>
              </a:rPr>
              <a:t> </a:t>
            </a:r>
            <a:r>
              <a:rPr lang="en-US" sz="1893" dirty="0">
                <a:solidFill>
                  <a:srgbClr val="FF0000"/>
                </a:solidFill>
                <a:latin typeface="Mont Thin Bold"/>
              </a:rPr>
              <a:t>85.000</a:t>
            </a:r>
            <a:r>
              <a:rPr lang="en-US" sz="1893" dirty="0">
                <a:solidFill>
                  <a:srgbClr val="FFFFFF"/>
                </a:solidFill>
                <a:latin typeface="Mont Thin Bold"/>
              </a:rPr>
              <a:t> </a:t>
            </a:r>
            <a:r>
              <a:rPr lang="en-US" sz="1893" dirty="0" err="1">
                <a:solidFill>
                  <a:srgbClr val="FFFFFF"/>
                </a:solidFill>
                <a:latin typeface="Mont Thin Bold"/>
              </a:rPr>
              <a:t>литара</a:t>
            </a:r>
            <a:r>
              <a:rPr lang="en-US" sz="1893" dirty="0">
                <a:solidFill>
                  <a:srgbClr val="FFFFFF"/>
                </a:solidFill>
                <a:latin typeface="Mont Thin Bold"/>
              </a:rPr>
              <a:t> </a:t>
            </a:r>
            <a:r>
              <a:rPr lang="en-US" sz="1893" dirty="0" err="1">
                <a:solidFill>
                  <a:srgbClr val="FFFFFF"/>
                </a:solidFill>
                <a:latin typeface="Mont Thin Bold"/>
              </a:rPr>
              <a:t>воде</a:t>
            </a:r>
            <a:r>
              <a:rPr lang="en-US" sz="1893" dirty="0">
                <a:solidFill>
                  <a:srgbClr val="FFFFFF"/>
                </a:solidFill>
                <a:latin typeface="Mont Thin Bold"/>
              </a:rPr>
              <a:t> и </a:t>
            </a:r>
            <a:r>
              <a:rPr lang="en-US" sz="1893" dirty="0">
                <a:solidFill>
                  <a:srgbClr val="FF0000"/>
                </a:solidFill>
                <a:latin typeface="Mont Thin Bold"/>
              </a:rPr>
              <a:t>7,4</a:t>
            </a:r>
            <a:r>
              <a:rPr lang="en-US" sz="1893" dirty="0">
                <a:solidFill>
                  <a:srgbClr val="FFFFFF"/>
                </a:solidFill>
                <a:latin typeface="Mont Thin Bold"/>
              </a:rPr>
              <a:t> MWh </a:t>
            </a:r>
            <a:r>
              <a:rPr lang="en-US" sz="1893" dirty="0" err="1">
                <a:solidFill>
                  <a:srgbClr val="FFFFFF"/>
                </a:solidFill>
                <a:latin typeface="Mont Thin Bold"/>
              </a:rPr>
              <a:t>струје</a:t>
            </a:r>
            <a:r>
              <a:rPr lang="en-US" sz="1893" dirty="0">
                <a:solidFill>
                  <a:srgbClr val="FFFFFF"/>
                </a:solidFill>
                <a:latin typeface="Mont Thin Bold"/>
              </a:rPr>
              <a:t> </a:t>
            </a:r>
            <a:r>
              <a:rPr lang="en-US" sz="1893" dirty="0" err="1">
                <a:solidFill>
                  <a:srgbClr val="FFFFFF"/>
                </a:solidFill>
                <a:latin typeface="Mont Thin Bold"/>
              </a:rPr>
              <a:t>добијамо</a:t>
            </a:r>
            <a:r>
              <a:rPr lang="en-US" sz="1893" dirty="0">
                <a:solidFill>
                  <a:srgbClr val="FFFFFF"/>
                </a:solidFill>
                <a:latin typeface="Mont Thin Bold"/>
              </a:rPr>
              <a:t> </a:t>
            </a:r>
            <a:r>
              <a:rPr lang="en-US" sz="1893" dirty="0" err="1">
                <a:solidFill>
                  <a:srgbClr val="FFFFFF"/>
                </a:solidFill>
                <a:latin typeface="Mont Thin Bold"/>
              </a:rPr>
              <a:t>да</a:t>
            </a:r>
            <a:r>
              <a:rPr lang="en-US" sz="1893" dirty="0">
                <a:solidFill>
                  <a:srgbClr val="FFFFFF"/>
                </a:solidFill>
                <a:latin typeface="Mont Thin Bold"/>
              </a:rPr>
              <a:t> </a:t>
            </a:r>
            <a:r>
              <a:rPr lang="en-US" sz="1893" dirty="0" err="1">
                <a:solidFill>
                  <a:srgbClr val="FFFFFF"/>
                </a:solidFill>
                <a:latin typeface="Mont Thin Bold"/>
              </a:rPr>
              <a:t>смо</a:t>
            </a:r>
            <a:r>
              <a:rPr lang="en-US" sz="1893" dirty="0">
                <a:solidFill>
                  <a:srgbClr val="FFFFFF"/>
                </a:solidFill>
                <a:latin typeface="Mont Thin Bold"/>
              </a:rPr>
              <a:t> </a:t>
            </a:r>
            <a:r>
              <a:rPr lang="en-US" sz="1893" dirty="0" err="1">
                <a:solidFill>
                  <a:srgbClr val="FFFFFF"/>
                </a:solidFill>
                <a:latin typeface="Mont Thin Bold"/>
              </a:rPr>
              <a:t>уштедели</a:t>
            </a:r>
            <a:r>
              <a:rPr lang="en-US" sz="1893" dirty="0">
                <a:solidFill>
                  <a:srgbClr val="FFFFFF"/>
                </a:solidFill>
                <a:latin typeface="Mont Thin Bold"/>
              </a:rPr>
              <a:t>:</a:t>
            </a:r>
          </a:p>
          <a:p>
            <a:pPr defTabSz="609630">
              <a:lnSpc>
                <a:spcPts val="2651"/>
              </a:lnSpc>
              <a:spcBef>
                <a:spcPct val="0"/>
              </a:spcBef>
            </a:pPr>
            <a:endParaRPr lang="en-US" sz="1893" dirty="0">
              <a:solidFill>
                <a:srgbClr val="FFFFFF"/>
              </a:solidFill>
              <a:latin typeface="Mont Thin Bold"/>
            </a:endParaRPr>
          </a:p>
        </p:txBody>
      </p:sp>
      <p:pic>
        <p:nvPicPr>
          <p:cNvPr id="22" name="Picture 21">
            <a:extLst>
              <a:ext uri="{FF2B5EF4-FFF2-40B4-BE49-F238E27FC236}">
                <a16:creationId xmlns:a16="http://schemas.microsoft.com/office/drawing/2014/main" id="{591B0BE8-4188-4363-87F9-4B404B489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7126" y="142684"/>
            <a:ext cx="2244874" cy="1262742"/>
          </a:xfrm>
          <a:prstGeom prst="rect">
            <a:avLst/>
          </a:prstGeom>
        </p:spPr>
      </p:pic>
      <p:cxnSp>
        <p:nvCxnSpPr>
          <p:cNvPr id="23" name="Straight Connector 22">
            <a:extLst>
              <a:ext uri="{FF2B5EF4-FFF2-40B4-BE49-F238E27FC236}">
                <a16:creationId xmlns:a16="http://schemas.microsoft.com/office/drawing/2014/main" id="{4775A986-8F20-4BD3-95EC-9E9246906D22}"/>
              </a:ext>
            </a:extLst>
          </p:cNvPr>
          <p:cNvCxnSpPr>
            <a:cxnSpLocks/>
          </p:cNvCxnSpPr>
          <p:nvPr/>
        </p:nvCxnSpPr>
        <p:spPr>
          <a:xfrm>
            <a:off x="246018" y="1405427"/>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96D1844-CD8C-B712-10C6-3170FCD91001}"/>
              </a:ext>
            </a:extLst>
          </p:cNvPr>
          <p:cNvSpPr>
            <a:spLocks noGrp="1"/>
          </p:cNvSpPr>
          <p:nvPr>
            <p:ph type="sldNum" sz="quarter" idx="12"/>
          </p:nvPr>
        </p:nvSpPr>
        <p:spPr/>
        <p:txBody>
          <a:bodyPr/>
          <a:lstStyle/>
          <a:p>
            <a:fld id="{B6F15528-21DE-4FAA-801E-634DDDAF4B2B}" type="slidenum">
              <a:rPr lang="en-US" smtClean="0"/>
              <a:pPr/>
              <a:t>35</a:t>
            </a:fld>
            <a:endParaRPr lang="en-US"/>
          </a:p>
        </p:txBody>
      </p:sp>
      <p:sp>
        <p:nvSpPr>
          <p:cNvPr id="3" name="Rectangle 2">
            <a:extLst>
              <a:ext uri="{FF2B5EF4-FFF2-40B4-BE49-F238E27FC236}">
                <a16:creationId xmlns:a16="http://schemas.microsoft.com/office/drawing/2014/main" id="{244DC4CA-F335-AAB5-E42A-295F13ED1DAC}"/>
              </a:ext>
            </a:extLst>
          </p:cNvPr>
          <p:cNvSpPr/>
          <p:nvPr/>
        </p:nvSpPr>
        <p:spPr>
          <a:xfrm rot="5400000">
            <a:off x="5907679" y="57368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6FE4320-F3CB-8CAF-3DE8-27BBE7E72CE5}"/>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spTree>
    <p:extLst>
      <p:ext uri="{BB962C8B-B14F-4D97-AF65-F5344CB8AC3E}">
        <p14:creationId xmlns:p14="http://schemas.microsoft.com/office/powerpoint/2010/main" val="978066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AC50A-1DA7-F9DE-664A-4A6A12DFEE7A}"/>
              </a:ext>
            </a:extLst>
          </p:cNvPr>
          <p:cNvSpPr/>
          <p:nvPr/>
        </p:nvSpPr>
        <p:spPr>
          <a:xfrm rot="5400000">
            <a:off x="5907679" y="57367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8AF5F6-B942-E26B-17D9-694F10D27BD1}"/>
              </a:ext>
            </a:extLst>
          </p:cNvPr>
          <p:cNvSpPr txBox="1"/>
          <p:nvPr/>
        </p:nvSpPr>
        <p:spPr>
          <a:xfrm>
            <a:off x="1858141" y="6523991"/>
            <a:ext cx="8475718" cy="307777"/>
          </a:xfrm>
          <a:prstGeom prst="rect">
            <a:avLst/>
          </a:prstGeom>
          <a:noFill/>
        </p:spPr>
        <p:txBody>
          <a:bodyPr wrap="non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pic>
        <p:nvPicPr>
          <p:cNvPr id="8" name="Picture 7">
            <a:extLst>
              <a:ext uri="{FF2B5EF4-FFF2-40B4-BE49-F238E27FC236}">
                <a16:creationId xmlns:a16="http://schemas.microsoft.com/office/drawing/2014/main" id="{D4EE056D-EC62-26F3-5139-1BF83DA71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12" name="Straight Connector 11">
            <a:extLst>
              <a:ext uri="{FF2B5EF4-FFF2-40B4-BE49-F238E27FC236}">
                <a16:creationId xmlns:a16="http://schemas.microsoft.com/office/drawing/2014/main" id="{6CB6E80E-4A9C-9C6D-B8D4-4483885F0486}"/>
              </a:ext>
            </a:extLst>
          </p:cNvPr>
          <p:cNvCxnSpPr>
            <a:cxnSpLocks/>
          </p:cNvCxnSpPr>
          <p:nvPr/>
        </p:nvCxnSpPr>
        <p:spPr>
          <a:xfrm>
            <a:off x="246018" y="126274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0EEA9D2-9FC1-492F-A0DE-F49C7F4D45B7}"/>
              </a:ext>
            </a:extLst>
          </p:cNvPr>
          <p:cNvSpPr txBox="1"/>
          <p:nvPr/>
        </p:nvSpPr>
        <p:spPr>
          <a:xfrm>
            <a:off x="-1" y="1464847"/>
            <a:ext cx="12077700" cy="5078313"/>
          </a:xfrm>
          <a:prstGeom prst="rect">
            <a:avLst/>
          </a:prstGeom>
          <a:noFill/>
        </p:spPr>
        <p:txBody>
          <a:bodyPr wrap="square">
            <a:spAutoFit/>
          </a:bodyPr>
          <a:lstStyle/>
          <a:p>
            <a:pPr marL="0" indent="0">
              <a:buNone/>
            </a:pPr>
            <a:r>
              <a:rPr lang="sr-Cyrl-RS" sz="6600" dirty="0">
                <a:solidFill>
                  <a:schemeClr val="accent5">
                    <a:lumMod val="50000"/>
                  </a:schemeClr>
                </a:solidFill>
              </a:rPr>
              <a:t>             Хвала на пажњи!</a:t>
            </a:r>
          </a:p>
          <a:p>
            <a:pPr marL="0" indent="0">
              <a:buNone/>
            </a:pPr>
            <a:endParaRPr lang="ru-RU" dirty="0">
              <a:solidFill>
                <a:schemeClr val="accent5">
                  <a:lumMod val="50000"/>
                </a:schemeClr>
              </a:solidFill>
            </a:endParaRPr>
          </a:p>
          <a:p>
            <a:r>
              <a:rPr lang="sr-Cyrl-RS" sz="6600" dirty="0">
                <a:solidFill>
                  <a:schemeClr val="accent5">
                    <a:lumMod val="50000"/>
                  </a:schemeClr>
                </a:solidFill>
              </a:rPr>
              <a:t>       </a:t>
            </a:r>
            <a:r>
              <a:rPr lang="en-US" sz="6600" dirty="0" err="1">
                <a:solidFill>
                  <a:schemeClr val="accent5">
                    <a:lumMod val="50000"/>
                  </a:schemeClr>
                </a:solidFill>
              </a:rPr>
              <a:t>Дигитализујемо</a:t>
            </a:r>
            <a:r>
              <a:rPr lang="en-US" sz="6600" dirty="0">
                <a:solidFill>
                  <a:schemeClr val="accent5">
                    <a:lumMod val="50000"/>
                  </a:schemeClr>
                </a:solidFill>
              </a:rPr>
              <a:t> </a:t>
            </a:r>
            <a:r>
              <a:rPr lang="en-US" sz="6600" dirty="0" err="1">
                <a:solidFill>
                  <a:schemeClr val="accent5">
                    <a:lumMod val="50000"/>
                  </a:schemeClr>
                </a:solidFill>
              </a:rPr>
              <a:t>Србију</a:t>
            </a:r>
            <a:r>
              <a:rPr lang="en-US" sz="6600" dirty="0">
                <a:solidFill>
                  <a:schemeClr val="accent5">
                    <a:lumMod val="50000"/>
                  </a:schemeClr>
                </a:solidFill>
              </a:rPr>
              <a:t>!</a:t>
            </a:r>
            <a:endParaRPr lang="sr-Cyrl-RS" sz="6600" dirty="0">
              <a:solidFill>
                <a:schemeClr val="accent5">
                  <a:lumMod val="50000"/>
                </a:schemeClr>
              </a:solidFill>
            </a:endParaRPr>
          </a:p>
          <a:p>
            <a:endParaRPr lang="sr-Cyrl-RS" dirty="0">
              <a:solidFill>
                <a:schemeClr val="accent5">
                  <a:lumMod val="50000"/>
                </a:schemeClr>
              </a:solidFill>
              <a:latin typeface="Mont Thin Bold"/>
            </a:endParaRPr>
          </a:p>
          <a:p>
            <a:endParaRPr lang="sr-Cyrl-RS" sz="1800" dirty="0">
              <a:solidFill>
                <a:schemeClr val="accent5">
                  <a:lumMod val="50000"/>
                </a:schemeClr>
              </a:solidFill>
              <a:latin typeface="Mont Thin Bold"/>
            </a:endParaRPr>
          </a:p>
          <a:p>
            <a:endParaRPr lang="en-US" sz="1800" dirty="0">
              <a:solidFill>
                <a:schemeClr val="accent5">
                  <a:lumMod val="50000"/>
                </a:schemeClr>
              </a:solidFill>
              <a:latin typeface="Mont Thin Bold"/>
            </a:endParaRPr>
          </a:p>
          <a:p>
            <a:pPr algn="r"/>
            <a:r>
              <a:rPr lang="en-US" sz="2400" dirty="0" err="1">
                <a:solidFill>
                  <a:schemeClr val="accent5">
                    <a:lumMod val="50000"/>
                  </a:schemeClr>
                </a:solidFill>
              </a:rPr>
              <a:t>в.д</a:t>
            </a:r>
            <a:r>
              <a:rPr lang="en-US" sz="2400" dirty="0">
                <a:solidFill>
                  <a:schemeClr val="accent5">
                    <a:lumMod val="50000"/>
                  </a:schemeClr>
                </a:solidFill>
              </a:rPr>
              <a:t>. </a:t>
            </a:r>
            <a:r>
              <a:rPr lang="en-US" sz="2400" dirty="0" err="1">
                <a:solidFill>
                  <a:schemeClr val="accent5">
                    <a:lumMod val="50000"/>
                  </a:schemeClr>
                </a:solidFill>
              </a:rPr>
              <a:t>помоћника</a:t>
            </a:r>
            <a:r>
              <a:rPr lang="en-US" sz="2400" dirty="0">
                <a:solidFill>
                  <a:schemeClr val="accent5">
                    <a:lumMod val="50000"/>
                  </a:schemeClr>
                </a:solidFill>
              </a:rPr>
              <a:t> </a:t>
            </a:r>
            <a:r>
              <a:rPr lang="en-US" sz="2400" dirty="0" err="1">
                <a:solidFill>
                  <a:schemeClr val="accent5">
                    <a:lumMod val="50000"/>
                  </a:schemeClr>
                </a:solidFill>
              </a:rPr>
              <a:t>директора</a:t>
            </a:r>
            <a:endParaRPr lang="en-US" sz="2400" dirty="0">
              <a:solidFill>
                <a:schemeClr val="accent5">
                  <a:lumMod val="50000"/>
                </a:schemeClr>
              </a:solidFill>
            </a:endParaRPr>
          </a:p>
          <a:p>
            <a:pPr marL="0" indent="0" algn="r">
              <a:buNone/>
            </a:pPr>
            <a:r>
              <a:rPr lang="sr-Cyrl-RS" sz="2400" dirty="0">
                <a:solidFill>
                  <a:schemeClr val="accent5">
                    <a:lumMod val="50000"/>
                  </a:schemeClr>
                </a:solidFill>
              </a:rPr>
              <a:t>мр Биљана Марић</a:t>
            </a:r>
          </a:p>
          <a:p>
            <a:pPr marL="0" indent="0" algn="r">
              <a:buNone/>
            </a:pPr>
            <a:endParaRPr lang="sr-Cyrl-RS" sz="2400" dirty="0">
              <a:solidFill>
                <a:schemeClr val="accent5">
                  <a:lumMod val="50000"/>
                </a:schemeClr>
              </a:solidFill>
            </a:endParaRPr>
          </a:p>
          <a:p>
            <a:pPr marL="0" indent="0" algn="r">
              <a:buNone/>
            </a:pPr>
            <a:r>
              <a:rPr lang="sr-Cyrl-RS" sz="2400" dirty="0">
                <a:solidFill>
                  <a:schemeClr val="accent5">
                    <a:lumMod val="50000"/>
                  </a:schemeClr>
                </a:solidFill>
              </a:rPr>
              <a:t>Контакт</a:t>
            </a:r>
          </a:p>
          <a:p>
            <a:pPr marL="0" indent="0" algn="r">
              <a:buNone/>
            </a:pPr>
            <a:r>
              <a:rPr lang="sr-Latn-RS" sz="2400" dirty="0" err="1">
                <a:solidFill>
                  <a:srgbClr val="0563C1"/>
                </a:solidFill>
                <a:hlinkClick r:id="rId3">
                  <a:extLst>
                    <a:ext uri="{A12FA001-AC4F-418D-AE19-62706E023703}">
                      <ahyp:hlinkClr xmlns:ahyp="http://schemas.microsoft.com/office/drawing/2018/hyperlinkcolor" val="tx"/>
                    </a:ext>
                  </a:extLst>
                </a:hlinkClick>
              </a:rPr>
              <a:t>biljana.maric</a:t>
            </a:r>
            <a:r>
              <a:rPr lang="en-US" sz="2400" dirty="0">
                <a:solidFill>
                  <a:srgbClr val="0563C1"/>
                </a:solidFill>
                <a:hlinkClick r:id="rId3">
                  <a:extLst>
                    <a:ext uri="{A12FA001-AC4F-418D-AE19-62706E023703}">
                      <ahyp:hlinkClr xmlns:ahyp="http://schemas.microsoft.com/office/drawing/2018/hyperlinkcolor" val="tx"/>
                    </a:ext>
                  </a:extLst>
                </a:hlinkClick>
              </a:rPr>
              <a:t>@</a:t>
            </a:r>
            <a:r>
              <a:rPr lang="sr-Latn-RS" sz="2400" dirty="0" err="1">
                <a:solidFill>
                  <a:srgbClr val="0563C1"/>
                </a:solidFill>
                <a:hlinkClick r:id="rId3">
                  <a:extLst>
                    <a:ext uri="{A12FA001-AC4F-418D-AE19-62706E023703}">
                      <ahyp:hlinkClr xmlns:ahyp="http://schemas.microsoft.com/office/drawing/2018/hyperlinkcolor" val="tx"/>
                    </a:ext>
                  </a:extLst>
                </a:hlinkClick>
              </a:rPr>
              <a:t>ite</a:t>
            </a:r>
            <a:r>
              <a:rPr lang="sr-Latn-RS" sz="2400" dirty="0">
                <a:solidFill>
                  <a:srgbClr val="0563C1"/>
                </a:solidFill>
                <a:hlinkClick r:id="rId3">
                  <a:extLst>
                    <a:ext uri="{A12FA001-AC4F-418D-AE19-62706E023703}">
                      <ahyp:hlinkClr xmlns:ahyp="http://schemas.microsoft.com/office/drawing/2018/hyperlinkcolor" val="tx"/>
                    </a:ext>
                  </a:extLst>
                </a:hlinkClick>
              </a:rPr>
              <a:t>.</a:t>
            </a:r>
            <a:r>
              <a:rPr lang="en-US" sz="2400" dirty="0">
                <a:solidFill>
                  <a:schemeClr val="accent5">
                    <a:lumMod val="50000"/>
                  </a:schemeClr>
                </a:solidFill>
                <a:hlinkClick r:id="rId3">
                  <a:extLst>
                    <a:ext uri="{A12FA001-AC4F-418D-AE19-62706E023703}">
                      <ahyp:hlinkClr xmlns:ahyp="http://schemas.microsoft.com/office/drawing/2018/hyperlinkcolor" val="tx"/>
                    </a:ext>
                  </a:extLst>
                </a:hlinkClick>
              </a:rPr>
              <a:t>gov.rs</a:t>
            </a:r>
            <a:r>
              <a:rPr lang="sr-Cyrl-RS" sz="2400" dirty="0">
                <a:solidFill>
                  <a:schemeClr val="accent5">
                    <a:lumMod val="50000"/>
                  </a:schemeClr>
                </a:solidFill>
              </a:rPr>
              <a:t> </a:t>
            </a:r>
            <a:endParaRPr lang="en-US" sz="2400" dirty="0">
              <a:solidFill>
                <a:schemeClr val="accent5">
                  <a:lumMod val="50000"/>
                </a:schemeClr>
              </a:solidFill>
            </a:endParaRPr>
          </a:p>
        </p:txBody>
      </p:sp>
      <p:sp>
        <p:nvSpPr>
          <p:cNvPr id="2" name="Slide Number Placeholder 1">
            <a:extLst>
              <a:ext uri="{FF2B5EF4-FFF2-40B4-BE49-F238E27FC236}">
                <a16:creationId xmlns:a16="http://schemas.microsoft.com/office/drawing/2014/main" id="{ECE815D0-6C52-E9B7-36A9-A3A18541B4B9}"/>
              </a:ext>
            </a:extLst>
          </p:cNvPr>
          <p:cNvSpPr>
            <a:spLocks noGrp="1"/>
          </p:cNvSpPr>
          <p:nvPr>
            <p:ph type="sldNum" sz="quarter" idx="12"/>
          </p:nvPr>
        </p:nvSpPr>
        <p:spPr>
          <a:xfrm>
            <a:off x="9433973" y="6466643"/>
            <a:ext cx="2743200" cy="365125"/>
          </a:xfrm>
        </p:spPr>
        <p:txBody>
          <a:bodyPr/>
          <a:lstStyle/>
          <a:p>
            <a:fld id="{826582DE-2E78-43A0-A32B-7F8B424C53B6}" type="slidenum">
              <a:rPr lang="en-US" smtClean="0"/>
              <a:t>36</a:t>
            </a:fld>
            <a:endParaRPr lang="en-US" dirty="0"/>
          </a:p>
        </p:txBody>
      </p:sp>
      <p:pic>
        <p:nvPicPr>
          <p:cNvPr id="3" name="Picture 2">
            <a:extLst>
              <a:ext uri="{FF2B5EF4-FFF2-40B4-BE49-F238E27FC236}">
                <a16:creationId xmlns:a16="http://schemas.microsoft.com/office/drawing/2014/main" id="{1CB09A72-C0B4-1A6D-631F-0C96F8CD8B4D}"/>
              </a:ext>
            </a:extLst>
          </p:cNvPr>
          <p:cNvPicPr>
            <a:picLocks noChangeAspect="1"/>
          </p:cNvPicPr>
          <p:nvPr/>
        </p:nvPicPr>
        <p:blipFill>
          <a:blip r:embed="rId4">
            <a:alphaModFix amt="9999"/>
          </a:blip>
          <a:srcRect/>
          <a:stretch>
            <a:fillRect/>
          </a:stretch>
        </p:blipFill>
        <p:spPr>
          <a:xfrm>
            <a:off x="-453589" y="1443123"/>
            <a:ext cx="4913415" cy="4913415"/>
          </a:xfrm>
          <a:prstGeom prst="rect">
            <a:avLst/>
          </a:prstGeom>
        </p:spPr>
      </p:pic>
    </p:spTree>
    <p:extLst>
      <p:ext uri="{BB962C8B-B14F-4D97-AF65-F5344CB8AC3E}">
        <p14:creationId xmlns:p14="http://schemas.microsoft.com/office/powerpoint/2010/main" val="2901073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B18A3-9D28-06C5-7A4F-3DDF164A47DC}"/>
              </a:ext>
            </a:extLst>
          </p:cNvPr>
          <p:cNvSpPr>
            <a:spLocks noGrp="1"/>
          </p:cNvSpPr>
          <p:nvPr>
            <p:ph type="title"/>
          </p:nvPr>
        </p:nvSpPr>
        <p:spPr>
          <a:xfrm>
            <a:off x="246017" y="160540"/>
            <a:ext cx="10622279" cy="955992"/>
          </a:xfrm>
        </p:spPr>
        <p:txBody>
          <a:bodyPr>
            <a:normAutofit/>
          </a:bodyPr>
          <a:lstStyle/>
          <a:p>
            <a:r>
              <a:rPr lang="sr-Cyrl-RS" sz="3600" b="1" dirty="0">
                <a:solidFill>
                  <a:schemeClr val="accent5">
                    <a:lumMod val="50000"/>
                  </a:schemeClr>
                </a:solidFill>
                <a:latin typeface="+mn-lt"/>
                <a:ea typeface="+mn-ea"/>
                <a:cs typeface="+mn-cs"/>
              </a:rPr>
              <a:t>Закони, стратегије</a:t>
            </a:r>
            <a:endParaRPr lang="en-US" sz="3600" b="1" dirty="0">
              <a:solidFill>
                <a:schemeClr val="accent5">
                  <a:lumMod val="50000"/>
                </a:schemeClr>
              </a:solidFill>
              <a:latin typeface="+mn-lt"/>
              <a:ea typeface="+mn-ea"/>
              <a:cs typeface="+mn-cs"/>
            </a:endParaRPr>
          </a:p>
        </p:txBody>
      </p:sp>
      <p:sp>
        <p:nvSpPr>
          <p:cNvPr id="3" name="Content Placeholder 2">
            <a:extLst>
              <a:ext uri="{FF2B5EF4-FFF2-40B4-BE49-F238E27FC236}">
                <a16:creationId xmlns:a16="http://schemas.microsoft.com/office/drawing/2014/main" id="{D28EF408-F5AF-41E9-F860-1EE020FBBF1E}"/>
              </a:ext>
            </a:extLst>
          </p:cNvPr>
          <p:cNvSpPr>
            <a:spLocks noGrp="1"/>
          </p:cNvSpPr>
          <p:nvPr>
            <p:ph idx="1"/>
          </p:nvPr>
        </p:nvSpPr>
        <p:spPr>
          <a:xfrm>
            <a:off x="246018" y="1474682"/>
            <a:ext cx="11711520" cy="4791361"/>
          </a:xfrm>
        </p:spPr>
        <p:txBody>
          <a:bodyPr>
            <a:normAutofit fontScale="92500" lnSpcReduction="20000"/>
          </a:bodyPr>
          <a:lstStyle/>
          <a:p>
            <a:r>
              <a:rPr lang="ru-RU" sz="2600" dirty="0">
                <a:solidFill>
                  <a:schemeClr val="accent5">
                    <a:lumMod val="50000"/>
                  </a:schemeClr>
                </a:solidFill>
                <a:latin typeface="Calibri" panose="020F0502020204030204"/>
              </a:rPr>
              <a:t>Закон о e-Пословању (електронском документу, електронском идентитету и услугама од поверења у електронском пословању),                                                           </a:t>
            </a:r>
            <a:r>
              <a:rPr lang="sr-Cyrl-RS" sz="2600" dirty="0">
                <a:solidFill>
                  <a:schemeClr val="accent5">
                    <a:lumMod val="50000"/>
                  </a:schemeClr>
                </a:solidFill>
                <a:latin typeface="Calibri" panose="020F0502020204030204"/>
              </a:rPr>
              <a:t>Министарство информисања и  телекомуникација</a:t>
            </a:r>
            <a:r>
              <a:rPr lang="ru-RU" sz="2600" dirty="0">
                <a:solidFill>
                  <a:schemeClr val="accent5">
                    <a:lumMod val="50000"/>
                  </a:schemeClr>
                </a:solidFill>
                <a:latin typeface="Calibri" panose="020F0502020204030204"/>
              </a:rPr>
              <a:t>, 17 подзаконских аката:</a:t>
            </a:r>
          </a:p>
          <a:p>
            <a:pPr lvl="1"/>
            <a:r>
              <a:rPr lang="ru-RU" sz="2600" dirty="0">
                <a:solidFill>
                  <a:schemeClr val="accent5">
                    <a:lumMod val="50000"/>
                  </a:schemeClr>
                </a:solidFill>
                <a:latin typeface="Calibri" panose="020F0502020204030204"/>
              </a:rPr>
              <a:t>електронски документ;</a:t>
            </a:r>
          </a:p>
          <a:p>
            <a:pPr lvl="1"/>
            <a:r>
              <a:rPr lang="ru-RU" sz="2600" dirty="0">
                <a:solidFill>
                  <a:schemeClr val="accent5">
                    <a:lumMod val="50000"/>
                  </a:schemeClr>
                </a:solidFill>
                <a:latin typeface="Calibri" panose="020F0502020204030204"/>
              </a:rPr>
              <a:t>електронска идентификација (основни, средњи и високи ниво е-идентификације);</a:t>
            </a:r>
          </a:p>
          <a:p>
            <a:pPr lvl="1"/>
            <a:r>
              <a:rPr lang="ru-RU" sz="2600" dirty="0">
                <a:solidFill>
                  <a:schemeClr val="accent5">
                    <a:lumMod val="50000"/>
                  </a:schemeClr>
                </a:solidFill>
                <a:latin typeface="Calibri" panose="020F0502020204030204"/>
              </a:rPr>
              <a:t>услуге од поверења (е-потпис, е-печат, е-достава, е-чување докумената); потпис у </a:t>
            </a:r>
          </a:p>
          <a:p>
            <a:pPr marL="457200" lvl="1" indent="0">
              <a:buNone/>
            </a:pPr>
            <a:r>
              <a:rPr lang="sr-Cyrl-RS" sz="2600" dirty="0">
                <a:solidFill>
                  <a:schemeClr val="accent5">
                    <a:lumMod val="50000"/>
                  </a:schemeClr>
                </a:solidFill>
                <a:latin typeface="Calibri" panose="020F0502020204030204"/>
              </a:rPr>
              <a:t>електронском облаку.</a:t>
            </a:r>
            <a:endParaRPr lang="ru-RU" sz="2600" dirty="0">
              <a:solidFill>
                <a:schemeClr val="accent5">
                  <a:lumMod val="50000"/>
                </a:schemeClr>
              </a:solidFill>
              <a:latin typeface="Calibri" panose="020F0502020204030204"/>
            </a:endParaRPr>
          </a:p>
          <a:p>
            <a:r>
              <a:rPr lang="ru-RU" sz="2600" dirty="0">
                <a:solidFill>
                  <a:schemeClr val="accent5">
                    <a:lumMod val="50000"/>
                  </a:schemeClr>
                </a:solidFill>
                <a:latin typeface="Calibri" panose="020F0502020204030204"/>
              </a:rPr>
              <a:t>Закон о е-Управи,                                                                                                         Министарство државне управе и локалне самоуправе (МДУЛС), 12 подзаконских аката:</a:t>
            </a:r>
          </a:p>
          <a:p>
            <a:pPr lvl="1"/>
            <a:r>
              <a:rPr lang="ru-RU" sz="2600" dirty="0">
                <a:solidFill>
                  <a:schemeClr val="accent5">
                    <a:lumMod val="50000"/>
                  </a:schemeClr>
                </a:solidFill>
                <a:latin typeface="Calibri" panose="020F0502020204030204"/>
              </a:rPr>
              <a:t>инфраструктура у еУправи;</a:t>
            </a:r>
          </a:p>
          <a:p>
            <a:pPr lvl="1"/>
            <a:r>
              <a:rPr lang="ru-RU" sz="2600" dirty="0">
                <a:solidFill>
                  <a:schemeClr val="accent5">
                    <a:lumMod val="50000"/>
                  </a:schemeClr>
                </a:solidFill>
                <a:latin typeface="Calibri" panose="020F0502020204030204"/>
              </a:rPr>
              <a:t>електронско управно поступање органа.</a:t>
            </a:r>
          </a:p>
          <a:p>
            <a:r>
              <a:rPr lang="ru-RU" sz="2600" dirty="0">
                <a:solidFill>
                  <a:schemeClr val="accent5">
                    <a:lumMod val="50000"/>
                  </a:schemeClr>
                </a:solidFill>
                <a:latin typeface="Calibri" panose="020F0502020204030204"/>
              </a:rPr>
              <a:t>Закон о заштити података о личности, Министарство правде.</a:t>
            </a:r>
          </a:p>
          <a:p>
            <a:r>
              <a:rPr lang="ru-RU" sz="2600" dirty="0">
                <a:solidFill>
                  <a:schemeClr val="accent5">
                    <a:lumMod val="50000"/>
                  </a:schemeClr>
                </a:solidFill>
                <a:latin typeface="Calibri" panose="020F0502020204030204"/>
              </a:rPr>
              <a:t>Закон о архивској грађи, у припреми, Министарство културе.</a:t>
            </a:r>
          </a:p>
          <a:p>
            <a:pPr marL="0" indent="0">
              <a:buNone/>
            </a:pPr>
            <a:endParaRPr lang="en-US" dirty="0">
              <a:solidFill>
                <a:schemeClr val="accent1">
                  <a:lumMod val="75000"/>
                </a:schemeClr>
              </a:solidFill>
            </a:endParaRPr>
          </a:p>
        </p:txBody>
      </p:sp>
      <p:sp>
        <p:nvSpPr>
          <p:cNvPr id="4" name="Rectangle 3">
            <a:extLst>
              <a:ext uri="{FF2B5EF4-FFF2-40B4-BE49-F238E27FC236}">
                <a16:creationId xmlns:a16="http://schemas.microsoft.com/office/drawing/2014/main" id="{A71AC50A-1DA7-F9DE-664A-4A6A12DFEE7A}"/>
              </a:ext>
            </a:extLst>
          </p:cNvPr>
          <p:cNvSpPr/>
          <p:nvPr/>
        </p:nvSpPr>
        <p:spPr>
          <a:xfrm rot="5400000">
            <a:off x="5907679" y="57367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8AF5F6-B942-E26B-17D9-694F10D27BD1}"/>
              </a:ext>
            </a:extLst>
          </p:cNvPr>
          <p:cNvSpPr txBox="1"/>
          <p:nvPr/>
        </p:nvSpPr>
        <p:spPr>
          <a:xfrm>
            <a:off x="1858141" y="6523991"/>
            <a:ext cx="8475718" cy="307777"/>
          </a:xfrm>
          <a:prstGeom prst="rect">
            <a:avLst/>
          </a:prstGeom>
          <a:noFill/>
        </p:spPr>
        <p:txBody>
          <a:bodyPr wrap="non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pic>
        <p:nvPicPr>
          <p:cNvPr id="8" name="Picture 7">
            <a:extLst>
              <a:ext uri="{FF2B5EF4-FFF2-40B4-BE49-F238E27FC236}">
                <a16:creationId xmlns:a16="http://schemas.microsoft.com/office/drawing/2014/main" id="{D4EE056D-EC62-26F3-5139-1BF83DA71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12" name="Straight Connector 11">
            <a:extLst>
              <a:ext uri="{FF2B5EF4-FFF2-40B4-BE49-F238E27FC236}">
                <a16:creationId xmlns:a16="http://schemas.microsoft.com/office/drawing/2014/main" id="{6CB6E80E-4A9C-9C6D-B8D4-4483885F0486}"/>
              </a:ext>
            </a:extLst>
          </p:cNvPr>
          <p:cNvCxnSpPr>
            <a:cxnSpLocks/>
          </p:cNvCxnSpPr>
          <p:nvPr/>
        </p:nvCxnSpPr>
        <p:spPr>
          <a:xfrm>
            <a:off x="246018" y="126274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CE45ACB-0D67-4278-A4B4-E1D6B2FA9F62}"/>
              </a:ext>
            </a:extLst>
          </p:cNvPr>
          <p:cNvPicPr>
            <a:picLocks noChangeAspect="1"/>
          </p:cNvPicPr>
          <p:nvPr/>
        </p:nvPicPr>
        <p:blipFill>
          <a:blip r:embed="rId3"/>
          <a:stretch>
            <a:fillRect/>
          </a:stretch>
        </p:blipFill>
        <p:spPr>
          <a:xfrm>
            <a:off x="-772380" y="1205924"/>
            <a:ext cx="5060119" cy="5060119"/>
          </a:xfrm>
          <a:prstGeom prst="rect">
            <a:avLst/>
          </a:prstGeom>
        </p:spPr>
      </p:pic>
      <p:sp>
        <p:nvSpPr>
          <p:cNvPr id="7" name="Slide Number Placeholder 6">
            <a:extLst>
              <a:ext uri="{FF2B5EF4-FFF2-40B4-BE49-F238E27FC236}">
                <a16:creationId xmlns:a16="http://schemas.microsoft.com/office/drawing/2014/main" id="{5DA65035-2C9E-2C72-2A79-19A132BD2B6C}"/>
              </a:ext>
            </a:extLst>
          </p:cNvPr>
          <p:cNvSpPr>
            <a:spLocks noGrp="1"/>
          </p:cNvSpPr>
          <p:nvPr>
            <p:ph type="sldNum" sz="quarter" idx="12"/>
          </p:nvPr>
        </p:nvSpPr>
        <p:spPr>
          <a:xfrm>
            <a:off x="9358364" y="6466643"/>
            <a:ext cx="2743200" cy="365125"/>
          </a:xfrm>
        </p:spPr>
        <p:txBody>
          <a:bodyPr/>
          <a:lstStyle/>
          <a:p>
            <a:fld id="{826582DE-2E78-43A0-A32B-7F8B424C53B6}" type="slidenum">
              <a:rPr lang="en-US" smtClean="0"/>
              <a:t>4</a:t>
            </a:fld>
            <a:endParaRPr lang="en-US" dirty="0"/>
          </a:p>
        </p:txBody>
      </p:sp>
    </p:spTree>
    <p:extLst>
      <p:ext uri="{BB962C8B-B14F-4D97-AF65-F5344CB8AC3E}">
        <p14:creationId xmlns:p14="http://schemas.microsoft.com/office/powerpoint/2010/main" val="818020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AC50A-1DA7-F9DE-664A-4A6A12DFEE7A}"/>
              </a:ext>
            </a:extLst>
          </p:cNvPr>
          <p:cNvSpPr/>
          <p:nvPr/>
        </p:nvSpPr>
        <p:spPr>
          <a:xfrm rot="5400000">
            <a:off x="5907679" y="615884"/>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88AF5F6-B942-E26B-17D9-694F10D27BD1}"/>
              </a:ext>
            </a:extLst>
          </p:cNvPr>
          <p:cNvSpPr txBox="1"/>
          <p:nvPr/>
        </p:nvSpPr>
        <p:spPr>
          <a:xfrm>
            <a:off x="1858141" y="6523991"/>
            <a:ext cx="8475718" cy="307777"/>
          </a:xfrm>
          <a:prstGeom prst="rect">
            <a:avLst/>
          </a:prstGeom>
          <a:noFill/>
        </p:spPr>
        <p:txBody>
          <a:bodyPr wrap="non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pic>
        <p:nvPicPr>
          <p:cNvPr id="8" name="Picture 7">
            <a:extLst>
              <a:ext uri="{FF2B5EF4-FFF2-40B4-BE49-F238E27FC236}">
                <a16:creationId xmlns:a16="http://schemas.microsoft.com/office/drawing/2014/main" id="{D4EE056D-EC62-26F3-5139-1BF83DA71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7126" y="0"/>
            <a:ext cx="2244874" cy="1262742"/>
          </a:xfrm>
          <a:prstGeom prst="rect">
            <a:avLst/>
          </a:prstGeom>
        </p:spPr>
      </p:pic>
      <p:cxnSp>
        <p:nvCxnSpPr>
          <p:cNvPr id="12" name="Straight Connector 11">
            <a:extLst>
              <a:ext uri="{FF2B5EF4-FFF2-40B4-BE49-F238E27FC236}">
                <a16:creationId xmlns:a16="http://schemas.microsoft.com/office/drawing/2014/main" id="{6CB6E80E-4A9C-9C6D-B8D4-4483885F0486}"/>
              </a:ext>
            </a:extLst>
          </p:cNvPr>
          <p:cNvCxnSpPr>
            <a:cxnSpLocks/>
          </p:cNvCxnSpPr>
          <p:nvPr/>
        </p:nvCxnSpPr>
        <p:spPr>
          <a:xfrm>
            <a:off x="246018" y="125939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E60D863-F67A-456D-A038-3EF4A0C21A9F}"/>
              </a:ext>
            </a:extLst>
          </p:cNvPr>
          <p:cNvSpPr txBox="1">
            <a:spLocks/>
          </p:cNvSpPr>
          <p:nvPr/>
        </p:nvSpPr>
        <p:spPr>
          <a:xfrm>
            <a:off x="348175" y="153375"/>
            <a:ext cx="10622279" cy="95599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Cyrl-RS" sz="3600" b="1" dirty="0">
                <a:solidFill>
                  <a:schemeClr val="accent5">
                    <a:lumMod val="50000"/>
                  </a:schemeClr>
                </a:solidFill>
                <a:latin typeface="+mn-lt"/>
                <a:ea typeface="+mn-ea"/>
                <a:cs typeface="+mn-cs"/>
              </a:rPr>
              <a:t>Закон о </a:t>
            </a:r>
            <a:r>
              <a:rPr lang="sr-Cyrl-RS" sz="3600" b="1" dirty="0" err="1">
                <a:solidFill>
                  <a:schemeClr val="accent5">
                    <a:lumMod val="50000"/>
                  </a:schemeClr>
                </a:solidFill>
                <a:latin typeface="+mn-lt"/>
                <a:ea typeface="+mn-ea"/>
                <a:cs typeface="+mn-cs"/>
              </a:rPr>
              <a:t>еУправи</a:t>
            </a:r>
            <a:r>
              <a:rPr lang="sr-Cyrl-RS" sz="3600" b="1" dirty="0">
                <a:solidFill>
                  <a:schemeClr val="accent5">
                    <a:lumMod val="50000"/>
                  </a:schemeClr>
                </a:solidFill>
                <a:latin typeface="+mn-lt"/>
                <a:ea typeface="+mn-ea"/>
                <a:cs typeface="+mn-cs"/>
              </a:rPr>
              <a:t> дефинише инфраструктуру </a:t>
            </a:r>
            <a:r>
              <a:rPr lang="sr-Cyrl-RS" sz="3600" b="1" dirty="0" err="1">
                <a:solidFill>
                  <a:schemeClr val="accent5">
                    <a:lumMod val="50000"/>
                  </a:schemeClr>
                </a:solidFill>
                <a:latin typeface="+mn-lt"/>
                <a:ea typeface="+mn-ea"/>
                <a:cs typeface="+mn-cs"/>
              </a:rPr>
              <a:t>еУправе</a:t>
            </a:r>
            <a:endParaRPr lang="en-US" sz="3600" b="1" dirty="0">
              <a:solidFill>
                <a:schemeClr val="accent5">
                  <a:lumMod val="50000"/>
                </a:schemeClr>
              </a:solidFill>
              <a:latin typeface="+mn-lt"/>
              <a:ea typeface="+mn-ea"/>
              <a:cs typeface="+mn-cs"/>
            </a:endParaRPr>
          </a:p>
        </p:txBody>
      </p:sp>
      <p:sp>
        <p:nvSpPr>
          <p:cNvPr id="24" name="TextBox 23">
            <a:extLst>
              <a:ext uri="{FF2B5EF4-FFF2-40B4-BE49-F238E27FC236}">
                <a16:creationId xmlns:a16="http://schemas.microsoft.com/office/drawing/2014/main" id="{2D096F19-ED9D-4379-A1E4-405B023F4776}"/>
              </a:ext>
            </a:extLst>
          </p:cNvPr>
          <p:cNvSpPr txBox="1"/>
          <p:nvPr/>
        </p:nvSpPr>
        <p:spPr>
          <a:xfrm>
            <a:off x="144418" y="1613096"/>
            <a:ext cx="12047582" cy="3864841"/>
          </a:xfrm>
          <a:prstGeom prst="rect">
            <a:avLst/>
          </a:prstGeom>
          <a:noFill/>
        </p:spPr>
        <p:txBody>
          <a:bodyPr wrap="square">
            <a:spAutoFit/>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ru-RU" sz="2400" b="1" dirty="0">
                <a:solidFill>
                  <a:schemeClr val="accent5">
                    <a:lumMod val="50000"/>
                  </a:schemeClr>
                </a:solidFill>
                <a:latin typeface="Calibri" panose="020F0502020204030204"/>
              </a:rPr>
              <a:t>Владин центар за управљање и складиштење података </a:t>
            </a:r>
            <a:r>
              <a:rPr lang="ru-RU" sz="2400" dirty="0">
                <a:solidFill>
                  <a:schemeClr val="accent5">
                    <a:lumMod val="50000"/>
                  </a:schemeClr>
                </a:solidFill>
                <a:latin typeface="Calibri" panose="020F0502020204030204"/>
              </a:rPr>
              <a:t>- у циљу обезбеђивања неометаног функционисања услуга еУправе, складиштења и задржавања података из регистра, надлежни орган оснива и управља Владиним центром за управљање подацима и складиштење података,</a:t>
            </a:r>
          </a:p>
          <a:p>
            <a:pPr marL="228600" indent="-228600" defTabSz="914400">
              <a:lnSpc>
                <a:spcPct val="120000"/>
              </a:lnSpc>
              <a:spcBef>
                <a:spcPts val="1000"/>
              </a:spcBef>
              <a:buFont typeface="Arial" panose="020B0604020202020204" pitchFamily="34" charset="0"/>
              <a:buChar char="•"/>
              <a:defRPr/>
            </a:pPr>
            <a:r>
              <a:rPr lang="ru-RU" sz="2400" b="1" dirty="0">
                <a:solidFill>
                  <a:schemeClr val="accent5">
                    <a:lumMod val="50000"/>
                  </a:schemeClr>
                </a:solidFill>
                <a:latin typeface="Calibri" panose="020F0502020204030204"/>
              </a:rPr>
              <a:t>Јединствена информационо-комуникациона мрежа електронске управе -</a:t>
            </a:r>
            <a:r>
              <a:rPr lang="ru-RU" sz="2400" dirty="0">
                <a:solidFill>
                  <a:schemeClr val="accent5">
                    <a:lumMod val="50000"/>
                  </a:schemeClr>
                </a:solidFill>
                <a:latin typeface="Calibri" panose="020F0502020204030204"/>
              </a:rPr>
              <a:t>„орган је дужан да послове електронске управе обавља преко ЈИКМЕУ“</a:t>
            </a:r>
            <a:r>
              <a:rPr lang="sr-Latn-RS" sz="2400" dirty="0">
                <a:solidFill>
                  <a:schemeClr val="accent5">
                    <a:lumMod val="50000"/>
                  </a:schemeClr>
                </a:solidFill>
                <a:latin typeface="Calibri" panose="020F0502020204030204"/>
              </a:rPr>
              <a:t>,</a:t>
            </a:r>
            <a:endParaRPr lang="ru-RU" sz="2400" dirty="0">
              <a:solidFill>
                <a:schemeClr val="accent5">
                  <a:lumMod val="50000"/>
                </a:schemeClr>
              </a:solidFill>
              <a:latin typeface="Calibri" panose="020F0502020204030204"/>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ru-RU" sz="2400" b="1" dirty="0">
                <a:solidFill>
                  <a:schemeClr val="accent5">
                    <a:lumMod val="50000"/>
                  </a:schemeClr>
                </a:solidFill>
                <a:latin typeface="Calibri" panose="020F0502020204030204"/>
              </a:rPr>
              <a:t>Сервисна магистрала органа - </a:t>
            </a:r>
            <a:r>
              <a:rPr lang="ru-RU" sz="2400" dirty="0">
                <a:solidFill>
                  <a:schemeClr val="accent5">
                    <a:lumMod val="50000"/>
                  </a:schemeClr>
                </a:solidFill>
                <a:latin typeface="Calibri" panose="020F0502020204030204"/>
              </a:rPr>
              <a:t>орган податке у електронском облику из својих регистара размењује преко СМО.</a:t>
            </a:r>
          </a:p>
        </p:txBody>
      </p:sp>
      <p:pic>
        <p:nvPicPr>
          <p:cNvPr id="9" name="Picture 2">
            <a:extLst>
              <a:ext uri="{FF2B5EF4-FFF2-40B4-BE49-F238E27FC236}">
                <a16:creationId xmlns:a16="http://schemas.microsoft.com/office/drawing/2014/main" id="{7C213082-2329-4CF5-9FEE-6C55FB1E4211}"/>
              </a:ext>
            </a:extLst>
          </p:cNvPr>
          <p:cNvPicPr>
            <a:picLocks noChangeAspect="1"/>
          </p:cNvPicPr>
          <p:nvPr/>
        </p:nvPicPr>
        <p:blipFill>
          <a:blip r:embed="rId3">
            <a:alphaModFix amt="9999"/>
          </a:blip>
          <a:srcRect/>
          <a:stretch>
            <a:fillRect/>
          </a:stretch>
        </p:blipFill>
        <p:spPr>
          <a:xfrm>
            <a:off x="-873371" y="1109367"/>
            <a:ext cx="5060494" cy="5060494"/>
          </a:xfrm>
          <a:prstGeom prst="rect">
            <a:avLst/>
          </a:prstGeom>
        </p:spPr>
      </p:pic>
      <p:sp>
        <p:nvSpPr>
          <p:cNvPr id="2" name="Slide Number Placeholder 1">
            <a:extLst>
              <a:ext uri="{FF2B5EF4-FFF2-40B4-BE49-F238E27FC236}">
                <a16:creationId xmlns:a16="http://schemas.microsoft.com/office/drawing/2014/main" id="{0436D8B8-1E76-443D-3E09-A61042CCD795}"/>
              </a:ext>
            </a:extLst>
          </p:cNvPr>
          <p:cNvSpPr>
            <a:spLocks noGrp="1"/>
          </p:cNvSpPr>
          <p:nvPr>
            <p:ph type="sldNum" sz="quarter" idx="12"/>
          </p:nvPr>
        </p:nvSpPr>
        <p:spPr>
          <a:xfrm>
            <a:off x="9448800" y="6495316"/>
            <a:ext cx="2743200" cy="365125"/>
          </a:xfrm>
        </p:spPr>
        <p:txBody>
          <a:bodyPr/>
          <a:lstStyle/>
          <a:p>
            <a:fld id="{826582DE-2E78-43A0-A32B-7F8B424C53B6}" type="slidenum">
              <a:rPr lang="en-US" smtClean="0"/>
              <a:t>5</a:t>
            </a:fld>
            <a:endParaRPr lang="en-US" dirty="0"/>
          </a:p>
        </p:txBody>
      </p:sp>
    </p:spTree>
    <p:extLst>
      <p:ext uri="{BB962C8B-B14F-4D97-AF65-F5344CB8AC3E}">
        <p14:creationId xmlns:p14="http://schemas.microsoft.com/office/powerpoint/2010/main" val="1790661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Graphic 2">
            <a:extLst>
              <a:ext uri="{FF2B5EF4-FFF2-40B4-BE49-F238E27FC236}">
                <a16:creationId xmlns:a16="http://schemas.microsoft.com/office/drawing/2014/main" id="{71BC6BAA-CFE8-44AF-BFE3-87CDB1555F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277"/>
          <a:stretch/>
        </p:blipFill>
        <p:spPr bwMode="auto">
          <a:xfrm>
            <a:off x="0" y="0"/>
            <a:ext cx="12192000" cy="642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3DE28F4-6EFD-4603-B3B7-1C2CC4F81494}"/>
              </a:ext>
            </a:extLst>
          </p:cNvPr>
          <p:cNvSpPr/>
          <p:nvPr/>
        </p:nvSpPr>
        <p:spPr>
          <a:xfrm rot="5400000">
            <a:off x="5907679" y="573679"/>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73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56894" y="1882586"/>
            <a:ext cx="1959941" cy="195994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43C64"/>
            </a:solidFill>
          </p:spPr>
        </p:sp>
      </p:grpSp>
      <p:grpSp>
        <p:nvGrpSpPr>
          <p:cNvPr id="6" name="Group 6"/>
          <p:cNvGrpSpPr/>
          <p:nvPr/>
        </p:nvGrpSpPr>
        <p:grpSpPr>
          <a:xfrm>
            <a:off x="3390547" y="1882586"/>
            <a:ext cx="2168196" cy="1959941"/>
            <a:chOff x="0" y="0"/>
            <a:chExt cx="2117251" cy="1913890"/>
          </a:xfrm>
          <a:solidFill>
            <a:srgbClr val="B43A46"/>
          </a:solidFill>
        </p:grpSpPr>
        <p:sp>
          <p:nvSpPr>
            <p:cNvPr id="7" name="Freeform 7"/>
            <p:cNvSpPr/>
            <p:nvPr/>
          </p:nvSpPr>
          <p:spPr>
            <a:xfrm>
              <a:off x="0" y="0"/>
              <a:ext cx="2117251" cy="1913890"/>
            </a:xfrm>
            <a:custGeom>
              <a:avLst/>
              <a:gdLst/>
              <a:ahLst/>
              <a:cxnLst/>
              <a:rect l="l" t="t" r="r" b="b"/>
              <a:pathLst>
                <a:path w="2117251" h="1913890">
                  <a:moveTo>
                    <a:pt x="0" y="0"/>
                  </a:moveTo>
                  <a:lnTo>
                    <a:pt x="2117251" y="0"/>
                  </a:lnTo>
                  <a:lnTo>
                    <a:pt x="2117251" y="1913890"/>
                  </a:lnTo>
                  <a:lnTo>
                    <a:pt x="0" y="1913890"/>
                  </a:lnTo>
                  <a:close/>
                </a:path>
              </a:pathLst>
            </a:custGeom>
            <a:grpFill/>
          </p:spPr>
        </p:sp>
      </p:grpSp>
      <p:grpSp>
        <p:nvGrpSpPr>
          <p:cNvPr id="8" name="Group 8"/>
          <p:cNvGrpSpPr/>
          <p:nvPr/>
        </p:nvGrpSpPr>
        <p:grpSpPr>
          <a:xfrm>
            <a:off x="5891153" y="1882586"/>
            <a:ext cx="1959941" cy="1959941"/>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9EAEC"/>
            </a:solidFill>
          </p:spPr>
        </p:sp>
      </p:grpSp>
      <p:pic>
        <p:nvPicPr>
          <p:cNvPr id="10" name="Picture 10"/>
          <p:cNvPicPr>
            <a:picLocks noChangeAspect="1"/>
          </p:cNvPicPr>
          <p:nvPr/>
        </p:nvPicPr>
        <p:blipFill>
          <a:blip r:embed="rId2"/>
          <a:srcRect/>
          <a:stretch>
            <a:fillRect/>
          </a:stretch>
        </p:blipFill>
        <p:spPr>
          <a:xfrm>
            <a:off x="8068073" y="2857215"/>
            <a:ext cx="3971205" cy="2230077"/>
          </a:xfrm>
          <a:prstGeom prst="rect">
            <a:avLst/>
          </a:prstGeom>
        </p:spPr>
      </p:pic>
      <p:sp>
        <p:nvSpPr>
          <p:cNvPr id="11" name="TextBox 11"/>
          <p:cNvSpPr txBox="1"/>
          <p:nvPr/>
        </p:nvSpPr>
        <p:spPr>
          <a:xfrm>
            <a:off x="465853" y="453375"/>
            <a:ext cx="6230365" cy="974626"/>
          </a:xfrm>
          <a:prstGeom prst="rect">
            <a:avLst/>
          </a:prstGeom>
        </p:spPr>
        <p:txBody>
          <a:bodyPr wrap="square" lIns="0" tIns="0" rIns="0" bIns="0" rtlCol="0" anchor="t">
            <a:spAutoFit/>
          </a:bodyPr>
          <a:lstStyle/>
          <a:p>
            <a:pPr>
              <a:lnSpc>
                <a:spcPts val="3824"/>
              </a:lnSpc>
            </a:pPr>
            <a:r>
              <a:rPr lang="ru-RU" sz="3300" b="1" dirty="0">
                <a:solidFill>
                  <a:schemeClr val="accent5">
                    <a:lumMod val="50000"/>
                  </a:schemeClr>
                </a:solidFill>
              </a:rPr>
              <a:t>Портал еУправе</a:t>
            </a:r>
          </a:p>
          <a:p>
            <a:pPr>
              <a:lnSpc>
                <a:spcPts val="3824"/>
              </a:lnSpc>
            </a:pPr>
            <a:r>
              <a:rPr lang="ru-RU" sz="3300" b="1" dirty="0">
                <a:solidFill>
                  <a:schemeClr val="accent5">
                    <a:lumMod val="50000"/>
                  </a:schemeClr>
                </a:solidFill>
              </a:rPr>
              <a:t>Владе Републике Србије</a:t>
            </a:r>
            <a:endParaRPr lang="en-US" sz="3300" dirty="0">
              <a:solidFill>
                <a:schemeClr val="accent5">
                  <a:lumMod val="50000"/>
                </a:schemeClr>
              </a:solidFill>
            </a:endParaRPr>
          </a:p>
        </p:txBody>
      </p:sp>
      <p:sp>
        <p:nvSpPr>
          <p:cNvPr id="16" name="TextBox 16"/>
          <p:cNvSpPr txBox="1"/>
          <p:nvPr/>
        </p:nvSpPr>
        <p:spPr>
          <a:xfrm>
            <a:off x="1658985" y="2721554"/>
            <a:ext cx="873200" cy="248914"/>
          </a:xfrm>
          <a:prstGeom prst="rect">
            <a:avLst/>
          </a:prstGeom>
        </p:spPr>
        <p:txBody>
          <a:bodyPr wrap="square" lIns="0" tIns="0" rIns="0" bIns="0" rtlCol="0" anchor="t">
            <a:spAutoFit/>
          </a:bodyPr>
          <a:lstStyle/>
          <a:p>
            <a:pPr algn="ctr">
              <a:lnSpc>
                <a:spcPts val="2077"/>
              </a:lnSpc>
              <a:spcBef>
                <a:spcPct val="0"/>
              </a:spcBef>
            </a:pPr>
            <a:r>
              <a:rPr lang="sr-Cyrl-RS" sz="1483" dirty="0">
                <a:solidFill>
                  <a:srgbClr val="FFFFFF"/>
                </a:solidFill>
                <a:latin typeface="Montserrat Bold"/>
              </a:rPr>
              <a:t>Грађани</a:t>
            </a:r>
            <a:endParaRPr lang="en-US" sz="1483" dirty="0">
              <a:solidFill>
                <a:srgbClr val="FFFFFF"/>
              </a:solidFill>
              <a:latin typeface="Montserrat Bold"/>
            </a:endParaRPr>
          </a:p>
        </p:txBody>
      </p:sp>
      <p:sp>
        <p:nvSpPr>
          <p:cNvPr id="17" name="TextBox 17"/>
          <p:cNvSpPr txBox="1"/>
          <p:nvPr/>
        </p:nvSpPr>
        <p:spPr>
          <a:xfrm>
            <a:off x="3902636" y="2721554"/>
            <a:ext cx="1244130" cy="248914"/>
          </a:xfrm>
          <a:prstGeom prst="rect">
            <a:avLst/>
          </a:prstGeom>
        </p:spPr>
        <p:txBody>
          <a:bodyPr wrap="square" lIns="0" tIns="0" rIns="0" bIns="0" rtlCol="0" anchor="t">
            <a:spAutoFit/>
          </a:bodyPr>
          <a:lstStyle/>
          <a:p>
            <a:pPr algn="ctr">
              <a:lnSpc>
                <a:spcPts val="2077"/>
              </a:lnSpc>
              <a:spcBef>
                <a:spcPct val="0"/>
              </a:spcBef>
            </a:pPr>
            <a:r>
              <a:rPr lang="sr-Cyrl-RS" sz="1483" dirty="0">
                <a:solidFill>
                  <a:srgbClr val="E9EAEC"/>
                </a:solidFill>
                <a:latin typeface="Montserrat Bold"/>
              </a:rPr>
              <a:t>Економија</a:t>
            </a:r>
            <a:endParaRPr lang="en-US" sz="1483" dirty="0">
              <a:solidFill>
                <a:srgbClr val="E9EAEC"/>
              </a:solidFill>
              <a:latin typeface="Montserrat Bold"/>
            </a:endParaRPr>
          </a:p>
        </p:txBody>
      </p:sp>
      <p:sp>
        <p:nvSpPr>
          <p:cNvPr id="18" name="TextBox 18"/>
          <p:cNvSpPr txBox="1"/>
          <p:nvPr/>
        </p:nvSpPr>
        <p:spPr>
          <a:xfrm>
            <a:off x="5891153" y="2721555"/>
            <a:ext cx="1959941" cy="518219"/>
          </a:xfrm>
          <a:prstGeom prst="rect">
            <a:avLst/>
          </a:prstGeom>
        </p:spPr>
        <p:txBody>
          <a:bodyPr wrap="square" lIns="0" tIns="0" rIns="0" bIns="0" rtlCol="0" anchor="t">
            <a:spAutoFit/>
          </a:bodyPr>
          <a:lstStyle/>
          <a:p>
            <a:pPr algn="ctr">
              <a:lnSpc>
                <a:spcPts val="2077"/>
              </a:lnSpc>
              <a:spcBef>
                <a:spcPct val="0"/>
              </a:spcBef>
            </a:pPr>
            <a:r>
              <a:rPr lang="sr-Cyrl-RS" sz="1483" dirty="0">
                <a:solidFill>
                  <a:srgbClr val="243C64"/>
                </a:solidFill>
                <a:latin typeface="Montserrat Bold"/>
              </a:rPr>
              <a:t>Влада</a:t>
            </a:r>
            <a:r>
              <a:rPr lang="en-US" sz="1483" dirty="0">
                <a:solidFill>
                  <a:srgbClr val="243C64"/>
                </a:solidFill>
                <a:latin typeface="Montserrat Bold"/>
              </a:rPr>
              <a:t>
</a:t>
            </a:r>
          </a:p>
        </p:txBody>
      </p:sp>
      <p:grpSp>
        <p:nvGrpSpPr>
          <p:cNvPr id="19" name="Group 19"/>
          <p:cNvGrpSpPr/>
          <p:nvPr/>
        </p:nvGrpSpPr>
        <p:grpSpPr>
          <a:xfrm>
            <a:off x="1056894" y="4102032"/>
            <a:ext cx="1959941" cy="1959941"/>
            <a:chOff x="0" y="0"/>
            <a:chExt cx="1913890" cy="1913890"/>
          </a:xfrm>
        </p:grpSpPr>
        <p:sp>
          <p:nvSpPr>
            <p:cNvPr id="20" name="Freeform 2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9EAEC"/>
            </a:solidFill>
          </p:spPr>
        </p:sp>
      </p:grpSp>
      <p:grpSp>
        <p:nvGrpSpPr>
          <p:cNvPr id="21" name="Group 21"/>
          <p:cNvGrpSpPr/>
          <p:nvPr/>
        </p:nvGrpSpPr>
        <p:grpSpPr>
          <a:xfrm>
            <a:off x="3347459" y="4112609"/>
            <a:ext cx="2211283" cy="1959941"/>
            <a:chOff x="0" y="0"/>
            <a:chExt cx="2159326" cy="1913890"/>
          </a:xfrm>
        </p:grpSpPr>
        <p:sp>
          <p:nvSpPr>
            <p:cNvPr id="22" name="Freeform 22"/>
            <p:cNvSpPr/>
            <p:nvPr/>
          </p:nvSpPr>
          <p:spPr>
            <a:xfrm>
              <a:off x="0" y="0"/>
              <a:ext cx="2159326" cy="1913890"/>
            </a:xfrm>
            <a:custGeom>
              <a:avLst/>
              <a:gdLst/>
              <a:ahLst/>
              <a:cxnLst/>
              <a:rect l="l" t="t" r="r" b="b"/>
              <a:pathLst>
                <a:path w="2159326" h="1913890">
                  <a:moveTo>
                    <a:pt x="0" y="0"/>
                  </a:moveTo>
                  <a:lnTo>
                    <a:pt x="2159326" y="0"/>
                  </a:lnTo>
                  <a:lnTo>
                    <a:pt x="2159326" y="1913890"/>
                  </a:lnTo>
                  <a:lnTo>
                    <a:pt x="0" y="1913890"/>
                  </a:lnTo>
                  <a:close/>
                </a:path>
              </a:pathLst>
            </a:custGeom>
            <a:solidFill>
              <a:srgbClr val="E9EAEC"/>
            </a:solidFill>
          </p:spPr>
        </p:sp>
      </p:grpSp>
      <p:grpSp>
        <p:nvGrpSpPr>
          <p:cNvPr id="23" name="Group 23"/>
          <p:cNvGrpSpPr/>
          <p:nvPr/>
        </p:nvGrpSpPr>
        <p:grpSpPr>
          <a:xfrm>
            <a:off x="5891153" y="4112609"/>
            <a:ext cx="1959941" cy="1959941"/>
            <a:chOff x="0" y="0"/>
            <a:chExt cx="1913890" cy="1913890"/>
          </a:xfrm>
        </p:grpSpPr>
        <p:sp>
          <p:nvSpPr>
            <p:cNvPr id="24" name="Freeform 2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9EAEC"/>
            </a:solidFill>
          </p:spPr>
        </p:sp>
      </p:grpSp>
      <p:sp>
        <p:nvSpPr>
          <p:cNvPr id="25" name="TextBox 25"/>
          <p:cNvSpPr txBox="1"/>
          <p:nvPr/>
        </p:nvSpPr>
        <p:spPr>
          <a:xfrm>
            <a:off x="1114206" y="4727467"/>
            <a:ext cx="1802817" cy="518668"/>
          </a:xfrm>
          <a:prstGeom prst="rect">
            <a:avLst/>
          </a:prstGeom>
        </p:spPr>
        <p:txBody>
          <a:bodyPr lIns="0" tIns="0" rIns="0" bIns="0" rtlCol="0" anchor="t">
            <a:spAutoFit/>
          </a:bodyPr>
          <a:lstStyle/>
          <a:p>
            <a:pPr algn="ctr">
              <a:lnSpc>
                <a:spcPts val="2095"/>
              </a:lnSpc>
            </a:pPr>
            <a:r>
              <a:rPr lang="sr-Cyrl-RS" sz="1497" dirty="0">
                <a:solidFill>
                  <a:srgbClr val="243C64"/>
                </a:solidFill>
                <a:latin typeface="Montserrat Bold"/>
              </a:rPr>
              <a:t>Портал еУправа</a:t>
            </a:r>
            <a:endParaRPr lang="en-US" sz="1497" dirty="0">
              <a:solidFill>
                <a:srgbClr val="243C64"/>
              </a:solidFill>
              <a:latin typeface="Montserrat Bold"/>
            </a:endParaRPr>
          </a:p>
          <a:p>
            <a:pPr algn="ctr">
              <a:lnSpc>
                <a:spcPts val="2095"/>
              </a:lnSpc>
              <a:spcBef>
                <a:spcPct val="0"/>
              </a:spcBef>
            </a:pPr>
            <a:endParaRPr lang="en-US" sz="1497" dirty="0">
              <a:solidFill>
                <a:srgbClr val="243C64"/>
              </a:solidFill>
              <a:latin typeface="Montserrat Bold"/>
            </a:endParaRPr>
          </a:p>
        </p:txBody>
      </p:sp>
      <p:sp>
        <p:nvSpPr>
          <p:cNvPr id="26" name="TextBox 26"/>
          <p:cNvSpPr txBox="1"/>
          <p:nvPr/>
        </p:nvSpPr>
        <p:spPr>
          <a:xfrm>
            <a:off x="3390547" y="4477691"/>
            <a:ext cx="2117927" cy="1006686"/>
          </a:xfrm>
          <a:prstGeom prst="rect">
            <a:avLst/>
          </a:prstGeom>
        </p:spPr>
        <p:txBody>
          <a:bodyPr lIns="0" tIns="0" rIns="0" bIns="0" rtlCol="0" anchor="t">
            <a:spAutoFit/>
          </a:bodyPr>
          <a:lstStyle/>
          <a:p>
            <a:pPr algn="ctr">
              <a:lnSpc>
                <a:spcPts val="1984"/>
              </a:lnSpc>
            </a:pPr>
            <a:r>
              <a:rPr lang="sr-Cyrl-RS" sz="1417" dirty="0">
                <a:solidFill>
                  <a:srgbClr val="243C64"/>
                </a:solidFill>
                <a:latin typeface="Montserrat Bold"/>
              </a:rPr>
              <a:t>Портал за електронску идентификацију</a:t>
            </a:r>
            <a:endParaRPr lang="en-US" sz="1417" dirty="0">
              <a:solidFill>
                <a:srgbClr val="243C64"/>
              </a:solidFill>
              <a:latin typeface="Montserrat Bold"/>
            </a:endParaRPr>
          </a:p>
          <a:p>
            <a:pPr algn="ctr">
              <a:lnSpc>
                <a:spcPts val="1984"/>
              </a:lnSpc>
              <a:spcBef>
                <a:spcPct val="0"/>
              </a:spcBef>
            </a:pPr>
            <a:endParaRPr lang="en-US" sz="1417" dirty="0">
              <a:solidFill>
                <a:srgbClr val="243C64"/>
              </a:solidFill>
              <a:latin typeface="Montserrat Bold"/>
            </a:endParaRPr>
          </a:p>
        </p:txBody>
      </p:sp>
      <p:sp>
        <p:nvSpPr>
          <p:cNvPr id="27" name="TextBox 27"/>
          <p:cNvSpPr txBox="1"/>
          <p:nvPr/>
        </p:nvSpPr>
        <p:spPr>
          <a:xfrm>
            <a:off x="5888942" y="4758161"/>
            <a:ext cx="1959941" cy="543354"/>
          </a:xfrm>
          <a:prstGeom prst="rect">
            <a:avLst/>
          </a:prstGeom>
        </p:spPr>
        <p:txBody>
          <a:bodyPr lIns="0" tIns="0" rIns="0" bIns="0" rtlCol="0" anchor="t">
            <a:spAutoFit/>
          </a:bodyPr>
          <a:lstStyle/>
          <a:p>
            <a:pPr algn="ctr">
              <a:lnSpc>
                <a:spcPts val="2193"/>
              </a:lnSpc>
            </a:pPr>
            <a:r>
              <a:rPr lang="sr-Cyrl-RS" sz="1566" dirty="0">
                <a:solidFill>
                  <a:srgbClr val="243C64"/>
                </a:solidFill>
                <a:latin typeface="Montserrat Bold"/>
              </a:rPr>
              <a:t>Потпис у</a:t>
            </a:r>
            <a:r>
              <a:rPr lang="en-US" sz="1566" dirty="0">
                <a:solidFill>
                  <a:srgbClr val="243C64"/>
                </a:solidFill>
                <a:latin typeface="Montserrat Bold"/>
              </a:rPr>
              <a:t> </a:t>
            </a:r>
            <a:r>
              <a:rPr lang="sr-Latn-RS" sz="1566" dirty="0">
                <a:solidFill>
                  <a:srgbClr val="243C64"/>
                </a:solidFill>
                <a:latin typeface="Montserrat Bold"/>
              </a:rPr>
              <a:t>cloud-</a:t>
            </a:r>
            <a:r>
              <a:rPr lang="sr-Cyrl-RS" sz="1566" dirty="0">
                <a:solidFill>
                  <a:srgbClr val="243C64"/>
                </a:solidFill>
                <a:latin typeface="Montserrat Bold"/>
              </a:rPr>
              <a:t>у</a:t>
            </a:r>
            <a:r>
              <a:rPr lang="en-US" sz="1566" dirty="0">
                <a:solidFill>
                  <a:srgbClr val="243C64"/>
                </a:solidFill>
                <a:latin typeface="Montserrat Bold"/>
              </a:rPr>
              <a:t>
</a:t>
            </a:r>
          </a:p>
        </p:txBody>
      </p:sp>
      <p:sp>
        <p:nvSpPr>
          <p:cNvPr id="28" name="TextBox 28"/>
          <p:cNvSpPr txBox="1"/>
          <p:nvPr/>
        </p:nvSpPr>
        <p:spPr>
          <a:xfrm>
            <a:off x="1128861" y="5332763"/>
            <a:ext cx="1816007" cy="260584"/>
          </a:xfrm>
          <a:prstGeom prst="rect">
            <a:avLst/>
          </a:prstGeom>
        </p:spPr>
        <p:txBody>
          <a:bodyPr lIns="0" tIns="0" rIns="0" bIns="0" rtlCol="0" anchor="t">
            <a:spAutoFit/>
          </a:bodyPr>
          <a:lstStyle/>
          <a:p>
            <a:pPr algn="ctr">
              <a:lnSpc>
                <a:spcPts val="2163"/>
              </a:lnSpc>
              <a:spcBef>
                <a:spcPct val="0"/>
              </a:spcBef>
            </a:pPr>
            <a:r>
              <a:rPr lang="en-US" sz="1545">
                <a:solidFill>
                  <a:srgbClr val="B63636"/>
                </a:solidFill>
                <a:latin typeface="Montserrat Bold"/>
              </a:rPr>
              <a:t>euprava.gov.rs</a:t>
            </a:r>
          </a:p>
        </p:txBody>
      </p:sp>
      <p:sp>
        <p:nvSpPr>
          <p:cNvPr id="29" name="TextBox 29"/>
          <p:cNvSpPr txBox="1"/>
          <p:nvPr/>
        </p:nvSpPr>
        <p:spPr>
          <a:xfrm>
            <a:off x="3309471" y="5598278"/>
            <a:ext cx="2211283" cy="260584"/>
          </a:xfrm>
          <a:prstGeom prst="rect">
            <a:avLst/>
          </a:prstGeom>
        </p:spPr>
        <p:txBody>
          <a:bodyPr lIns="0" tIns="0" rIns="0" bIns="0" rtlCol="0" anchor="t">
            <a:spAutoFit/>
          </a:bodyPr>
          <a:lstStyle/>
          <a:p>
            <a:pPr algn="ctr">
              <a:lnSpc>
                <a:spcPts val="2165"/>
              </a:lnSpc>
              <a:spcBef>
                <a:spcPct val="0"/>
              </a:spcBef>
            </a:pPr>
            <a:r>
              <a:rPr lang="en-US" sz="1546">
                <a:solidFill>
                  <a:srgbClr val="B63636"/>
                </a:solidFill>
                <a:latin typeface="Montserrat Bold"/>
              </a:rPr>
              <a:t>eid.gov.rs</a:t>
            </a:r>
          </a:p>
        </p:txBody>
      </p:sp>
      <p:sp>
        <p:nvSpPr>
          <p:cNvPr id="30" name="TextBox 30"/>
          <p:cNvSpPr txBox="1"/>
          <p:nvPr/>
        </p:nvSpPr>
        <p:spPr>
          <a:xfrm>
            <a:off x="5888942" y="5332763"/>
            <a:ext cx="1959941" cy="260584"/>
          </a:xfrm>
          <a:prstGeom prst="rect">
            <a:avLst/>
          </a:prstGeom>
        </p:spPr>
        <p:txBody>
          <a:bodyPr lIns="0" tIns="0" rIns="0" bIns="0" rtlCol="0" anchor="t">
            <a:spAutoFit/>
          </a:bodyPr>
          <a:lstStyle/>
          <a:p>
            <a:pPr algn="ctr">
              <a:lnSpc>
                <a:spcPts val="2165"/>
              </a:lnSpc>
              <a:spcBef>
                <a:spcPct val="0"/>
              </a:spcBef>
            </a:pPr>
            <a:r>
              <a:rPr lang="en-US" sz="1546">
                <a:solidFill>
                  <a:srgbClr val="B43A46"/>
                </a:solidFill>
                <a:latin typeface="Montserrat Bold"/>
              </a:rPr>
              <a:t>cloud.eid.gov.rs</a:t>
            </a:r>
          </a:p>
        </p:txBody>
      </p:sp>
      <p:pic>
        <p:nvPicPr>
          <p:cNvPr id="31" name="Picture 30">
            <a:extLst>
              <a:ext uri="{FF2B5EF4-FFF2-40B4-BE49-F238E27FC236}">
                <a16:creationId xmlns:a16="http://schemas.microsoft.com/office/drawing/2014/main" id="{E1CB1F5D-8364-4131-BED3-773512ADF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7126" y="-56270"/>
            <a:ext cx="2244874" cy="1262742"/>
          </a:xfrm>
          <a:prstGeom prst="rect">
            <a:avLst/>
          </a:prstGeom>
        </p:spPr>
      </p:pic>
      <p:cxnSp>
        <p:nvCxnSpPr>
          <p:cNvPr id="32" name="Straight Connector 31">
            <a:extLst>
              <a:ext uri="{FF2B5EF4-FFF2-40B4-BE49-F238E27FC236}">
                <a16:creationId xmlns:a16="http://schemas.microsoft.com/office/drawing/2014/main" id="{03EDF626-2C25-44F8-8F23-04E1D2BDFFF7}"/>
              </a:ext>
            </a:extLst>
          </p:cNvPr>
          <p:cNvCxnSpPr>
            <a:cxnSpLocks/>
          </p:cNvCxnSpPr>
          <p:nvPr/>
        </p:nvCxnSpPr>
        <p:spPr>
          <a:xfrm>
            <a:off x="465853" y="1528556"/>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A881E29-ECB5-7320-1F44-4EADE01438DC}"/>
              </a:ext>
            </a:extLst>
          </p:cNvPr>
          <p:cNvSpPr/>
          <p:nvPr/>
        </p:nvSpPr>
        <p:spPr>
          <a:xfrm rot="5400000">
            <a:off x="5907679" y="573686"/>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25A109E-A59D-B112-1231-49FAD0EC61AC}"/>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sp>
        <p:nvSpPr>
          <p:cNvPr id="2" name="Slide Number Placeholder 1">
            <a:extLst>
              <a:ext uri="{FF2B5EF4-FFF2-40B4-BE49-F238E27FC236}">
                <a16:creationId xmlns:a16="http://schemas.microsoft.com/office/drawing/2014/main" id="{32724138-2119-4BA1-0FE0-4CDDF73AF10A}"/>
              </a:ext>
            </a:extLst>
          </p:cNvPr>
          <p:cNvSpPr>
            <a:spLocks noGrp="1"/>
          </p:cNvSpPr>
          <p:nvPr>
            <p:ph type="sldNum" sz="quarter" idx="12"/>
          </p:nvPr>
        </p:nvSpPr>
        <p:spPr>
          <a:xfrm>
            <a:off x="9415042" y="6487122"/>
            <a:ext cx="2743200" cy="365125"/>
          </a:xfrm>
        </p:spPr>
        <p:txBody>
          <a:bodyPr/>
          <a:lstStyle/>
          <a:p>
            <a:fld id="{826582DE-2E78-43A0-A32B-7F8B424C53B6}" type="slidenum">
              <a:rPr lang="en-US" smtClean="0"/>
              <a:t>7</a:t>
            </a:fld>
            <a:endParaRPr lang="en-US"/>
          </a:p>
        </p:txBody>
      </p:sp>
    </p:spTree>
    <p:extLst>
      <p:ext uri="{BB962C8B-B14F-4D97-AF65-F5344CB8AC3E}">
        <p14:creationId xmlns:p14="http://schemas.microsoft.com/office/powerpoint/2010/main" val="3824222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3">
            <a:alphaModFix amt="9999"/>
          </a:blip>
          <a:srcRect/>
          <a:stretch>
            <a:fillRect/>
          </a:stretch>
        </p:blipFill>
        <p:spPr>
          <a:xfrm>
            <a:off x="-391600" y="1753066"/>
            <a:ext cx="4767429" cy="47674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4643" y="1830537"/>
            <a:ext cx="7954964" cy="4354444"/>
          </a:xfrm>
          <a:prstGeom prst="rect">
            <a:avLst/>
          </a:prstGeom>
        </p:spPr>
      </p:pic>
      <p:sp>
        <p:nvSpPr>
          <p:cNvPr id="7" name="TextBox 6"/>
          <p:cNvSpPr txBox="1"/>
          <p:nvPr/>
        </p:nvSpPr>
        <p:spPr>
          <a:xfrm>
            <a:off x="179107" y="306268"/>
            <a:ext cx="10223564" cy="1323632"/>
          </a:xfrm>
          <a:prstGeom prst="rect">
            <a:avLst/>
          </a:prstGeom>
          <a:noFill/>
        </p:spPr>
        <p:txBody>
          <a:bodyPr wrap="square" rtlCol="0">
            <a:spAutoFit/>
          </a:bodyPr>
          <a:lstStyle/>
          <a:p>
            <a:r>
              <a:rPr lang="sr-Cyrl-RS" sz="2667" b="1" dirty="0">
                <a:solidFill>
                  <a:schemeClr val="accent1">
                    <a:lumMod val="50000"/>
                  </a:schemeClr>
                </a:solidFill>
                <a:latin typeface="Montserrat Bold"/>
              </a:rPr>
              <a:t>Национални портал за електронску идентификацију</a:t>
            </a:r>
          </a:p>
          <a:p>
            <a:r>
              <a:rPr lang="sr-Latn-RS" sz="2667" b="1" dirty="0">
                <a:solidFill>
                  <a:schemeClr val="accent1">
                    <a:lumMod val="50000"/>
                  </a:schemeClr>
                </a:solidFill>
                <a:latin typeface="Montserrat Bold"/>
              </a:rPr>
              <a:t>eid.gov.rs</a:t>
            </a:r>
            <a:r>
              <a:rPr lang="pl-PL" sz="2667" b="1" dirty="0">
                <a:solidFill>
                  <a:schemeClr val="accent1">
                    <a:lumMod val="50000"/>
                  </a:schemeClr>
                </a:solidFill>
                <a:latin typeface="Montserrat Bold"/>
              </a:rPr>
              <a:t>
</a:t>
            </a:r>
            <a:endParaRPr lang="en-US" sz="3200" dirty="0">
              <a:solidFill>
                <a:srgbClr val="253965"/>
              </a:solidFill>
              <a:latin typeface="Montserrat" panose="00000500000000000000" pitchFamily="2" charset="0"/>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9132" y="2197105"/>
            <a:ext cx="5645985" cy="3205836"/>
          </a:xfrm>
          <a:prstGeom prst="rect">
            <a:avLst/>
          </a:prstGeom>
        </p:spPr>
      </p:pic>
      <p:pic>
        <p:nvPicPr>
          <p:cNvPr id="10" name="Picture 9">
            <a:extLst>
              <a:ext uri="{FF2B5EF4-FFF2-40B4-BE49-F238E27FC236}">
                <a16:creationId xmlns:a16="http://schemas.microsoft.com/office/drawing/2014/main" id="{69BC8FE0-F83E-4149-A45A-3E1A1BEBEA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6671" y="10288"/>
            <a:ext cx="2325329" cy="1262742"/>
          </a:xfrm>
          <a:prstGeom prst="rect">
            <a:avLst/>
          </a:prstGeom>
        </p:spPr>
      </p:pic>
      <p:cxnSp>
        <p:nvCxnSpPr>
          <p:cNvPr id="11" name="Straight Connector 10">
            <a:extLst>
              <a:ext uri="{FF2B5EF4-FFF2-40B4-BE49-F238E27FC236}">
                <a16:creationId xmlns:a16="http://schemas.microsoft.com/office/drawing/2014/main" id="{49AD0857-DB8F-46B4-A7A2-F21D74A7BACE}"/>
              </a:ext>
            </a:extLst>
          </p:cNvPr>
          <p:cNvCxnSpPr>
            <a:cxnSpLocks/>
          </p:cNvCxnSpPr>
          <p:nvPr/>
        </p:nvCxnSpPr>
        <p:spPr>
          <a:xfrm>
            <a:off x="237878" y="1366883"/>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8972068-B692-F82A-4901-E26E854F688A}"/>
              </a:ext>
            </a:extLst>
          </p:cNvPr>
          <p:cNvSpPr/>
          <p:nvPr/>
        </p:nvSpPr>
        <p:spPr>
          <a:xfrm rot="5400000">
            <a:off x="5907679" y="573686"/>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B963947-BE75-00AA-C6B5-F6CCBE6D3404}"/>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sp>
        <p:nvSpPr>
          <p:cNvPr id="2" name="Slide Number Placeholder 1">
            <a:extLst>
              <a:ext uri="{FF2B5EF4-FFF2-40B4-BE49-F238E27FC236}">
                <a16:creationId xmlns:a16="http://schemas.microsoft.com/office/drawing/2014/main" id="{373AB586-870D-6560-A800-2DDCC6AB7326}"/>
              </a:ext>
            </a:extLst>
          </p:cNvPr>
          <p:cNvSpPr>
            <a:spLocks noGrp="1"/>
          </p:cNvSpPr>
          <p:nvPr>
            <p:ph type="sldNum" sz="quarter" idx="12"/>
          </p:nvPr>
        </p:nvSpPr>
        <p:spPr>
          <a:xfrm>
            <a:off x="9448800" y="6437395"/>
            <a:ext cx="2743200" cy="365125"/>
          </a:xfrm>
        </p:spPr>
        <p:txBody>
          <a:bodyPr/>
          <a:lstStyle/>
          <a:p>
            <a:fld id="{826582DE-2E78-43A0-A32B-7F8B424C53B6}" type="slidenum">
              <a:rPr lang="en-US" smtClean="0"/>
              <a:t>8</a:t>
            </a:fld>
            <a:endParaRPr lang="en-US" dirty="0"/>
          </a:p>
        </p:txBody>
      </p:sp>
    </p:spTree>
    <p:extLst>
      <p:ext uri="{BB962C8B-B14F-4D97-AF65-F5344CB8AC3E}">
        <p14:creationId xmlns:p14="http://schemas.microsoft.com/office/powerpoint/2010/main" val="2708495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9CD729E-4171-1541-98AD-187A118B04B8}"/>
              </a:ext>
            </a:extLst>
          </p:cNvPr>
          <p:cNvSpPr txBox="1"/>
          <p:nvPr/>
        </p:nvSpPr>
        <p:spPr>
          <a:xfrm>
            <a:off x="155864" y="356665"/>
            <a:ext cx="11098290" cy="60016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sr-Cyrl-RS" sz="3300" b="1" dirty="0">
                <a:solidFill>
                  <a:srgbClr val="1A4275"/>
                </a:solidFill>
                <a:latin typeface="Calibri" panose="020F0502020204030204"/>
              </a:rPr>
              <a:t>Портал за електронску идентификацију грађана </a:t>
            </a:r>
            <a:r>
              <a:rPr lang="sr-Latn-RS" sz="3300" b="1" dirty="0" err="1">
                <a:solidFill>
                  <a:srgbClr val="1A4275"/>
                </a:solidFill>
                <a:latin typeface="Calibri" panose="020F0502020204030204"/>
              </a:rPr>
              <a:t>eID.gov.rs</a:t>
            </a:r>
            <a:endParaRPr kumimoji="0" lang="en-US" sz="3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195B826-4402-3474-EA02-0DBAFEF3B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6671" y="0"/>
            <a:ext cx="2325329" cy="1262742"/>
          </a:xfrm>
          <a:prstGeom prst="rect">
            <a:avLst/>
          </a:prstGeom>
        </p:spPr>
      </p:pic>
      <p:cxnSp>
        <p:nvCxnSpPr>
          <p:cNvPr id="3" name="Straight Connector 2">
            <a:extLst>
              <a:ext uri="{FF2B5EF4-FFF2-40B4-BE49-F238E27FC236}">
                <a16:creationId xmlns:a16="http://schemas.microsoft.com/office/drawing/2014/main" id="{F414BB9E-4EA0-A869-0F96-BFE812B40830}"/>
              </a:ext>
            </a:extLst>
          </p:cNvPr>
          <p:cNvCxnSpPr>
            <a:cxnSpLocks/>
          </p:cNvCxnSpPr>
          <p:nvPr/>
        </p:nvCxnSpPr>
        <p:spPr>
          <a:xfrm>
            <a:off x="62093" y="1124382"/>
            <a:ext cx="10622279" cy="0"/>
          </a:xfrm>
          <a:prstGeom prst="line">
            <a:avLst/>
          </a:prstGeom>
          <a:ln w="19050">
            <a:solidFill>
              <a:srgbClr val="011B58"/>
            </a:solidFill>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0DB18CD9-D02D-C292-E26C-08621DA06530}"/>
              </a:ext>
            </a:extLst>
          </p:cNvPr>
          <p:cNvPicPr>
            <a:picLocks noChangeAspect="1"/>
          </p:cNvPicPr>
          <p:nvPr/>
        </p:nvPicPr>
        <p:blipFill>
          <a:blip r:embed="rId3">
            <a:alphaModFix amt="9999"/>
          </a:blip>
          <a:srcRect/>
          <a:stretch>
            <a:fillRect/>
          </a:stretch>
        </p:blipFill>
        <p:spPr>
          <a:xfrm>
            <a:off x="-764692" y="1983495"/>
            <a:ext cx="4544638" cy="4544638"/>
          </a:xfrm>
          <a:prstGeom prst="rect">
            <a:avLst/>
          </a:prstGeom>
          <a:ln>
            <a:noFill/>
          </a:ln>
        </p:spPr>
      </p:pic>
      <p:pic>
        <p:nvPicPr>
          <p:cNvPr id="6" name="Picture 5" descr="A screenshot of a cell phone&#10;&#10;Description automatically generated">
            <a:extLst>
              <a:ext uri="{FF2B5EF4-FFF2-40B4-BE49-F238E27FC236}">
                <a16:creationId xmlns:a16="http://schemas.microsoft.com/office/drawing/2014/main" id="{13AED2EC-9831-4E45-8184-FDBB94532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057" y="1408422"/>
            <a:ext cx="8071802" cy="4453795"/>
          </a:xfrm>
          <a:prstGeom prst="rect">
            <a:avLst/>
          </a:prstGeom>
        </p:spPr>
      </p:pic>
      <p:sp>
        <p:nvSpPr>
          <p:cNvPr id="7" name="Rectangle 6">
            <a:extLst>
              <a:ext uri="{FF2B5EF4-FFF2-40B4-BE49-F238E27FC236}">
                <a16:creationId xmlns:a16="http://schemas.microsoft.com/office/drawing/2014/main" id="{84DF270E-932B-DBCF-01AD-86C135EC07B5}"/>
              </a:ext>
            </a:extLst>
          </p:cNvPr>
          <p:cNvSpPr/>
          <p:nvPr/>
        </p:nvSpPr>
        <p:spPr>
          <a:xfrm rot="5400000">
            <a:off x="5907679" y="573686"/>
            <a:ext cx="376643" cy="12192002"/>
          </a:xfrm>
          <a:prstGeom prst="rect">
            <a:avLst/>
          </a:prstGeom>
          <a:solidFill>
            <a:srgbClr val="011B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313C2C6-5548-8743-B8AF-4204FB82C573}"/>
              </a:ext>
            </a:extLst>
          </p:cNvPr>
          <p:cNvSpPr txBox="1"/>
          <p:nvPr/>
        </p:nvSpPr>
        <p:spPr>
          <a:xfrm>
            <a:off x="1858141" y="6523991"/>
            <a:ext cx="8475718" cy="307777"/>
          </a:xfrm>
          <a:prstGeom prst="rect">
            <a:avLst/>
          </a:prstGeom>
          <a:noFill/>
        </p:spPr>
        <p:txBody>
          <a:bodyPr wrap="square" rtlCol="0">
            <a:spAutoFit/>
          </a:bodyPr>
          <a:lstStyle/>
          <a:p>
            <a:r>
              <a:rPr lang="en-US" sz="1400" b="1" dirty="0">
                <a:solidFill>
                  <a:schemeClr val="bg1">
                    <a:lumMod val="95000"/>
                  </a:schemeClr>
                </a:solidFill>
              </a:rPr>
              <a:t>XI </a:t>
            </a:r>
            <a:r>
              <a:rPr lang="sr-Cyrl-RS" sz="1400" b="1" dirty="0">
                <a:solidFill>
                  <a:schemeClr val="bg1">
                    <a:lumMod val="95000"/>
                  </a:schemeClr>
                </a:solidFill>
              </a:rPr>
              <a:t>СТРУЧНИ СКУП АГЕНЦИЈЕ ЗА ЛИЦЕНЦИРАЊЕ СТЕЧАЈНИХ УПРАВНИКА, СТАРА ПЛАНИНА 28.11.-1.12.2022.</a:t>
            </a:r>
            <a:endParaRPr lang="en-US" sz="1400" b="1" dirty="0">
              <a:solidFill>
                <a:schemeClr val="bg1">
                  <a:lumMod val="95000"/>
                </a:schemeClr>
              </a:solidFill>
            </a:endParaRPr>
          </a:p>
        </p:txBody>
      </p:sp>
      <p:sp>
        <p:nvSpPr>
          <p:cNvPr id="5" name="Slide Number Placeholder 4">
            <a:extLst>
              <a:ext uri="{FF2B5EF4-FFF2-40B4-BE49-F238E27FC236}">
                <a16:creationId xmlns:a16="http://schemas.microsoft.com/office/drawing/2014/main" id="{4836057B-6809-DAF0-FE05-C1D736BF020A}"/>
              </a:ext>
            </a:extLst>
          </p:cNvPr>
          <p:cNvSpPr>
            <a:spLocks noGrp="1"/>
          </p:cNvSpPr>
          <p:nvPr>
            <p:ph type="sldNum" sz="quarter" idx="12"/>
          </p:nvPr>
        </p:nvSpPr>
        <p:spPr>
          <a:xfrm>
            <a:off x="9448800" y="6455304"/>
            <a:ext cx="2743200" cy="365125"/>
          </a:xfrm>
        </p:spPr>
        <p:txBody>
          <a:bodyPr/>
          <a:lstStyle/>
          <a:p>
            <a:fld id="{826582DE-2E78-43A0-A32B-7F8B424C53B6}" type="slidenum">
              <a:rPr lang="en-US" smtClean="0"/>
              <a:t>9</a:t>
            </a:fld>
            <a:endParaRPr lang="en-US" dirty="0"/>
          </a:p>
        </p:txBody>
      </p:sp>
    </p:spTree>
    <p:extLst>
      <p:ext uri="{BB962C8B-B14F-4D97-AF65-F5344CB8AC3E}">
        <p14:creationId xmlns:p14="http://schemas.microsoft.com/office/powerpoint/2010/main" val="19976840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2643</TotalTime>
  <Words>2991</Words>
  <Application>Microsoft Office PowerPoint</Application>
  <PresentationFormat>Widescreen</PresentationFormat>
  <Paragraphs>408</Paragraphs>
  <Slides>36</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Arial</vt:lpstr>
      <vt:lpstr>Calibri</vt:lpstr>
      <vt:lpstr>Calibri Light</vt:lpstr>
      <vt:lpstr>Courier New</vt:lpstr>
      <vt:lpstr>Mont Thin Bold</vt:lpstr>
      <vt:lpstr>Montserrat</vt:lpstr>
      <vt:lpstr>Montserrat Bold</vt:lpstr>
      <vt:lpstr>Wingdings</vt:lpstr>
      <vt:lpstr>Office Theme</vt:lpstr>
      <vt:lpstr>1_Office Theme</vt:lpstr>
      <vt:lpstr>Канцеларија за информационе технологије и електронску управу  </vt:lpstr>
      <vt:lpstr>PowerPoint Presentation</vt:lpstr>
      <vt:lpstr>PowerPoint Presentation</vt:lpstr>
      <vt:lpstr>Закони, стратегије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Развој информационих система и електронске управе</vt:lpstr>
      <vt:lpstr>Развој информационих система и електронске управе</vt:lpstr>
      <vt:lpstr>Шта је еУправа (еБеба)?</vt:lpstr>
      <vt:lpstr>Шта је еУправа (еВртић, користи 17 градова и општина у Србији? </vt:lpstr>
      <vt:lpstr>Шта је еУправа (еИнспектор)?</vt:lpstr>
      <vt:lpstr>Шта је еУправа (еУпис)?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Успостављање Државног дата центра  ПОУЗДАНОСТ И РЕДУДАНТНОСТ НАПАЈАЊА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Branko BZ. Zitko</dc:creator>
  <cp:lastModifiedBy>Biljana Marić</cp:lastModifiedBy>
  <cp:revision>55</cp:revision>
  <dcterms:created xsi:type="dcterms:W3CDTF">2022-11-01T12:38:47Z</dcterms:created>
  <dcterms:modified xsi:type="dcterms:W3CDTF">2022-11-25T19:42:10Z</dcterms:modified>
</cp:coreProperties>
</file>